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18" r:id="rId65"/>
    <p:sldId id="319" r:id="rId66"/>
    <p:sldId id="320" r:id="rId67"/>
    <p:sldId id="317" r:id="rId64"/>
    <p:sldId id="257" r:id="rId3"/>
    <p:sldId id="310" r:id="rId4"/>
    <p:sldId id="309" r:id="rId5"/>
    <p:sldId id="258" r:id="rId6"/>
    <p:sldId id="259" r:id="rId7"/>
    <p:sldId id="260" r:id="rId8"/>
    <p:sldId id="262" r:id="rId9"/>
    <p:sldId id="263" r:id="rId10"/>
    <p:sldId id="264" r:id="rId11"/>
    <p:sldId id="265" r:id="rId12"/>
    <p:sldId id="266" r:id="rId13"/>
    <p:sldId id="267" r:id="rId14"/>
    <p:sldId id="268" r:id="rId15"/>
    <p:sldId id="269" r:id="rId16"/>
    <p:sldId id="270" r:id="rId17"/>
    <p:sldId id="304"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4" r:id="rId31"/>
    <p:sldId id="283" r:id="rId32"/>
    <p:sldId id="285" r:id="rId33"/>
    <p:sldId id="286" r:id="rId34"/>
    <p:sldId id="287" r:id="rId35"/>
    <p:sldId id="315"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05" r:id="rId49"/>
    <p:sldId id="306" r:id="rId50"/>
    <p:sldId id="307" r:id="rId51"/>
    <p:sldId id="308" r:id="rId52"/>
    <p:sldId id="303" r:id="rId53"/>
    <p:sldId id="313" r:id="rId54"/>
    <p:sldId id="316" r:id="rId63"/>
    <p:sldId id="261" r:id="rId55"/>
    <p:sldId id="311" r:id="rId56"/>
    <p:sldId id="312" r:id="rId57"/>
  </p:sldIdLst>
  <p:sldSz cx="9144000" cy="6858000" type="screen4x3"/>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autoAdjust="0"/>
    <p:restoredTop sz="94610" autoAdjust="0"/>
  </p:normalViewPr>
  <p:slideViewPr>
    <p:cSldViewPr snapToGrid="0" snapToObjects="1">
      <p:cViewPr varScale="1">
        <p:scale>
          <a:sx n="79" d="100"/>
          <a:sy n="79" d="100"/>
        </p:scale>
        <p:origin x="670" y="38"/>
      </p:cViewPr>
      <p:guideLst/>
    </p:cSldViewPr>
  </p:slideViewPr>
  <p:outlineViewPr>
    <p:cViewPr>
      <p:scale>
        <a:sx n="33" d="100"/>
        <a:sy n="33" d="100"/>
      </p:scale>
      <p:origin x="0" y="-5887"/>
    </p:cViewPr>
  </p:outlineViewPr>
  <p:notesTextViewPr>
    <p:cViewPr>
      <p:scale>
        <a:sx n="1" d="1"/>
        <a:sy n="1" d="1"/>
      </p:scale>
      <p:origin x="0" y="0"/>
    </p:cViewPr>
  </p:notesTextViewPr>
  <p:sorterViewPr>
    <p:cViewPr>
      <p:scale>
        <a:sx n="100" d="100"/>
        <a:sy n="100" d="100"/>
      </p:scale>
      <p:origin x="0" y="-10901"/>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5.xml"/><Relationship Id="rId4" Type="http://schemas.openxmlformats.org/officeDocument/2006/relationships/slide" Target="slides/slide6.xml"/><Relationship Id="rId5" Type="http://schemas.openxmlformats.org/officeDocument/2006/relationships/slide" Target="slides/slide7.xml"/><Relationship Id="rId6" Type="http://schemas.openxmlformats.org/officeDocument/2006/relationships/slide" Target="slides/slide8.xml"/><Relationship Id="rId7" Type="http://schemas.openxmlformats.org/officeDocument/2006/relationships/slide" Target="slides/slide9.xml"/><Relationship Id="rId8" Type="http://schemas.openxmlformats.org/officeDocument/2006/relationships/slide" Target="slides/slide10.xml"/><Relationship Id="rId9" Type="http://schemas.openxmlformats.org/officeDocument/2006/relationships/slide" Target="slides/slide11.xml"/><Relationship Id="rId10" Type="http://schemas.openxmlformats.org/officeDocument/2006/relationships/slide" Target="slides/slide12.xml"/><Relationship Id="rId11" Type="http://schemas.openxmlformats.org/officeDocument/2006/relationships/slide" Target="slides/slide13.xml"/><Relationship Id="rId12" Type="http://schemas.openxmlformats.org/officeDocument/2006/relationships/slide" Target="slides/slide14.xml"/><Relationship Id="rId13" Type="http://schemas.openxmlformats.org/officeDocument/2006/relationships/slide" Target="slides/slide15.xml"/><Relationship Id="rId14" Type="http://schemas.openxmlformats.org/officeDocument/2006/relationships/slide" Target="slides/slide16.xml"/><Relationship Id="rId15" Type="http://schemas.openxmlformats.org/officeDocument/2006/relationships/slide" Target="slides/slide17.xml"/><Relationship Id="rId16" Type="http://schemas.openxmlformats.org/officeDocument/2006/relationships/slide" Target="slides/slide18.xml"/><Relationship Id="rId17" Type="http://schemas.openxmlformats.org/officeDocument/2006/relationships/slide" Target="slides/slide19.xml"/><Relationship Id="rId18" Type="http://schemas.openxmlformats.org/officeDocument/2006/relationships/slide" Target="slides/slide20.xml"/><Relationship Id="rId19" Type="http://schemas.openxmlformats.org/officeDocument/2006/relationships/slide" Target="slides/slide21.xml"/><Relationship Id="rId20" Type="http://schemas.openxmlformats.org/officeDocument/2006/relationships/slide" Target="slides/slide22.xml"/><Relationship Id="rId21" Type="http://schemas.openxmlformats.org/officeDocument/2006/relationships/slide" Target="slides/slide23.xml"/><Relationship Id="rId22" Type="http://schemas.openxmlformats.org/officeDocument/2006/relationships/slide" Target="slides/slide24.xml"/><Relationship Id="rId23" Type="http://schemas.openxmlformats.org/officeDocument/2006/relationships/slide" Target="slides/slide25.xml"/><Relationship Id="rId24" Type="http://schemas.openxmlformats.org/officeDocument/2006/relationships/slide" Target="slides/slide26.xml"/><Relationship Id="rId25" Type="http://schemas.openxmlformats.org/officeDocument/2006/relationships/slide" Target="slides/slide27.xml"/><Relationship Id="rId26" Type="http://schemas.openxmlformats.org/officeDocument/2006/relationships/slide" Target="slides/slide28.xml"/><Relationship Id="rId27" Type="http://schemas.openxmlformats.org/officeDocument/2006/relationships/slide" Target="slides/slide29.xml"/><Relationship Id="rId28" Type="http://schemas.openxmlformats.org/officeDocument/2006/relationships/slide" Target="slides/slide30.xml"/><Relationship Id="rId29" Type="http://schemas.openxmlformats.org/officeDocument/2006/relationships/slide" Target="slides/slide31.xml"/><Relationship Id="rId30" Type="http://schemas.openxmlformats.org/officeDocument/2006/relationships/slide" Target="slides/slide32.xml"/><Relationship Id="rId31" Type="http://schemas.openxmlformats.org/officeDocument/2006/relationships/slide" Target="slides/slide33.xml"/><Relationship Id="rId32" Type="http://schemas.openxmlformats.org/officeDocument/2006/relationships/slide" Target="slides/slide34.xml"/><Relationship Id="rId33" Type="http://schemas.openxmlformats.org/officeDocument/2006/relationships/slide" Target="slides/slide35.xml"/><Relationship Id="rId34" Type="http://schemas.openxmlformats.org/officeDocument/2006/relationships/slide" Target="slides/slide36.xml"/><Relationship Id="rId35" Type="http://schemas.openxmlformats.org/officeDocument/2006/relationships/slide" Target="slides/slide37.xml"/><Relationship Id="rId36" Type="http://schemas.openxmlformats.org/officeDocument/2006/relationships/slide" Target="slides/slide38.xml"/><Relationship Id="rId37" Type="http://schemas.openxmlformats.org/officeDocument/2006/relationships/slide" Target="slides/slide39.xml"/><Relationship Id="rId38" Type="http://schemas.openxmlformats.org/officeDocument/2006/relationships/slide" Target="slides/slide40.xml"/><Relationship Id="rId39" Type="http://schemas.openxmlformats.org/officeDocument/2006/relationships/slide" Target="slides/slide41.xml"/><Relationship Id="rId40" Type="http://schemas.openxmlformats.org/officeDocument/2006/relationships/slide" Target="slides/slide42.xml"/><Relationship Id="rId41" Type="http://schemas.openxmlformats.org/officeDocument/2006/relationships/slide" Target="slides/slide43.xml"/><Relationship Id="rId42" Type="http://schemas.openxmlformats.org/officeDocument/2006/relationships/slide" Target="slides/slide44.xml"/><Relationship Id="rId43" Type="http://schemas.openxmlformats.org/officeDocument/2006/relationships/slide" Target="slides/slide45.xml"/><Relationship Id="rId44" Type="http://schemas.openxmlformats.org/officeDocument/2006/relationships/slide" Target="slides/slide46.xml"/><Relationship Id="rId45" Type="http://schemas.openxmlformats.org/officeDocument/2006/relationships/slide" Target="slides/slide47.xml"/><Relationship Id="rId46" Type="http://schemas.openxmlformats.org/officeDocument/2006/relationships/slide" Target="slides/slide48.xml"/><Relationship Id="rId47" Type="http://schemas.openxmlformats.org/officeDocument/2006/relationships/slide" Target="slides/slide49.xml"/><Relationship Id="rId48" Type="http://schemas.openxmlformats.org/officeDocument/2006/relationships/slide" Target="slides/slide50.xml"/><Relationship Id="rId49" Type="http://schemas.openxmlformats.org/officeDocument/2006/relationships/slide" Target="slides/slide51.xml"/><Relationship Id="rId50" Type="http://schemas.openxmlformats.org/officeDocument/2006/relationships/slide" Target="slides/slide52.xml"/><Relationship Id="rId51" Type="http://schemas.openxmlformats.org/officeDocument/2006/relationships/slide" Target="slides/slide53.xml"/><Relationship Id="rId52" Type="http://schemas.openxmlformats.org/officeDocument/2006/relationships/slide" Target="slides/slide54.xml"/><Relationship Id="rId53" Type="http://schemas.openxmlformats.org/officeDocument/2006/relationships/slide" Target="slides/slide55.xml"/><Relationship Id="rId54" Type="http://schemas.openxmlformats.org/officeDocument/2006/relationships/slide" Target="slides/slide56.xml"/><Relationship Id="rId55" Type="http://schemas.openxmlformats.org/officeDocument/2006/relationships/slide" Target="slides/slide58.xml"/><Relationship Id="rId56" Type="http://schemas.openxmlformats.org/officeDocument/2006/relationships/slide" Target="slides/slide59.xml"/><Relationship Id="rId57" Type="http://schemas.openxmlformats.org/officeDocument/2006/relationships/slide" Target="slides/slide60.xml"/><Relationship Id="rId58" Type="http://schemas.openxmlformats.org/officeDocument/2006/relationships/notesMaster" Target="notesMasters/notesMaster1.xml"/><Relationship Id="rId59" Type="http://schemas.openxmlformats.org/officeDocument/2006/relationships/presProps" Target="presProps.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63" Type="http://schemas.openxmlformats.org/officeDocument/2006/relationships/slide" Target="slides/slide57.xml"/><Relationship Id="rId64" Type="http://schemas.openxmlformats.org/officeDocument/2006/relationships/slide" Target="slides/slide4.xml"/><Relationship Id="rId65" Type="http://schemas.openxmlformats.org/officeDocument/2006/relationships/slide" Target="slides/slide2.xml"/><Relationship Id="rId66" Type="http://schemas.openxmlformats.org/officeDocument/2006/relationships/slide" Target="slides/slide3.xml"/><Relationship Id="rId67"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4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12570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02B19D0-D0BD-4E9C-964D-A2936B60CCC1}" type="slidenum">
              <a:rPr lang="en-US" smtClean="0"/>
              <a:t>36</a:t>
            </a:fld>
            <a:endParaRPr lang="en-US"/>
          </a:p>
        </p:txBody>
      </p:sp>
    </p:spTree>
    <p:extLst>
      <p:ext uri="{BB962C8B-B14F-4D97-AF65-F5344CB8AC3E}">
        <p14:creationId xmlns:p14="http://schemas.microsoft.com/office/powerpoint/2010/main" val="84231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323828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96514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672752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48323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BCAD085-E8A6-8845-BD4E-CB4CCA059FC4}" type="datetimeFigureOut">
              <a:rPr lang="en-US" smtClean="0"/>
              <a:t>5/8/2026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3942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09F8E27-C193-4AFB-B635-5D410DC0B0C4}" type="datetimeFigureOut">
              <a:rPr lang="en-US" smtClean="0"/>
              <a:t>5/8/2026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43325F-5AFF-47F1-9A0C-A35EE6862A4E}" type="slidenum">
              <a:rPr lang="en-US" smtClean="0"/>
              <a:t>‹#›</a:t>
            </a:fld>
            <a:endParaRPr lang="en-US"/>
          </a:p>
        </p:txBody>
      </p:sp>
    </p:spTree>
    <p:extLst>
      <p:ext uri="{BB962C8B-B14F-4D97-AF65-F5344CB8AC3E}">
        <p14:creationId xmlns:p14="http://schemas.microsoft.com/office/powerpoint/2010/main" val="43641542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0" name="ThemeTealStripe"/>
          <p:cNvSpPr>
            <a:spLocks noGrp="1"/>
          </p:cNvSpPr>
          <p:nvPr/>
        </p:nvSpPr>
        <p:spPr>
          <a:xfrm>
            <a:off x="0" y="0"/>
            <a:ext cx="9144000" cy="63918"/>
          </a:xfrm>
          <a:prstGeom prst="rect">
            <a:avLst/>
          </a:prstGeom>
          <a:solidFill>
            <a:srgbClr val="00AECB"/>
          </a:solidFill>
          <a:ln>
            <a:noFill/>
          </a:ln>
        </p:spPr>
        <p:txBody>
          <a:bodyPr/>
          <a:lstStyle/>
          <a:p/>
        </p:txBody>
      </p:sp>
      <p:sp>
        <p:nvSpPr>
          <p:cNvPr id="201" name="ThemeLimeStripe"/>
          <p:cNvSpPr>
            <a:spLocks noGrp="1"/>
          </p:cNvSpPr>
          <p:nvPr/>
        </p:nvSpPr>
        <p:spPr>
          <a:xfrm>
            <a:off x="0" y="63918"/>
            <a:ext cx="9144000" cy="36576"/>
          </a:xfrm>
          <a:prstGeom prst="rect">
            <a:avLst/>
          </a:prstGeom>
          <a:solidFill>
            <a:srgbClr val="8DC63F"/>
          </a:solidFill>
          <a:ln>
            <a:noFill/>
          </a:ln>
        </p:spPr>
        <p:txBody>
          <a:bodyPr/>
          <a:lstStyle/>
          <a:p/>
        </p:txBody>
      </p:sp>
      <p:sp>
        <p:nvSpPr>
          <p:cNvPr id="202" name="ThemeLimeDiag"/>
          <p:cNvSpPr>
            <a:spLocks noGrp="1"/>
          </p:cNvSpPr>
          <p:nvPr/>
        </p:nvSpPr>
        <p:spPr>
          <a:xfrm rot="900000">
            <a:off x="6766560" y="-457200"/>
            <a:ext cx="1371600" cy="8229600"/>
          </a:xfrm>
          <a:prstGeom prst="rect">
            <a:avLst/>
          </a:prstGeom>
          <a:solidFill>
            <a:srgbClr val="8DC63F"/>
          </a:solidFill>
          <a:ln>
            <a:noFill/>
          </a:ln>
        </p:spPr>
        <p:txBody>
          <a:bodyPr/>
          <a:lstStyle/>
          <a:p/>
        </p:txBody>
      </p:sp>
      <p:sp>
        <p:nvSpPr>
          <p:cNvPr id="203" name="ThemeDkGreenDiag"/>
          <p:cNvSpPr>
            <a:spLocks noGrp="1"/>
          </p:cNvSpPr>
          <p:nvPr/>
        </p:nvSpPr>
        <p:spPr>
          <a:xfrm rot="900000">
            <a:off x="7772400" y="-457200"/>
            <a:ext cx="1005840" cy="8229600"/>
          </a:xfrm>
          <a:prstGeom prst="rect">
            <a:avLst/>
          </a:prstGeom>
          <a:solidFill>
            <a:srgbClr val="4A7A1E"/>
          </a:solidFill>
          <a:ln>
            <a:noFill/>
          </a:ln>
        </p:spPr>
        <p:txBody>
          <a:bodyPr/>
          <a:lstStyle/>
          <a:p/>
        </p:txBody>
      </p:sp>
      <p:sp>
        <p:nvSpPr>
          <p:cNvPr id="204" name="ThemeRightMask"/>
          <p:cNvSpPr>
            <a:spLocks noGrp="1"/>
          </p:cNvSpPr>
          <p:nvPr/>
        </p:nvSpPr>
        <p:spPr>
          <a:xfrm>
            <a:off x="8961840" y="0"/>
            <a:ext cx="182160" cy="6858000"/>
          </a:xfrm>
          <a:prstGeom prst="rect">
            <a:avLst/>
          </a:prstGeom>
          <a:solidFill>
            <a:srgbClr val="FFFFFF"/>
          </a:solidFill>
          <a:ln>
            <a:noFill/>
          </a:ln>
        </p:spPr>
        <p:txBody>
          <a:bodyPr/>
          <a:lstStyle/>
          <a:p/>
        </p:txBody>
      </p:sp>
      <p:sp>
        <p:nvSpPr>
          <p:cNvPr id="205" name="ThemeFooterBg"/>
          <p:cNvSpPr>
            <a:spLocks noGrp="1"/>
          </p:cNvSpPr>
          <p:nvPr/>
        </p:nvSpPr>
        <p:spPr>
          <a:xfrm>
            <a:off x="0" y="6630840"/>
            <a:ext cx="9144000" cy="182160"/>
          </a:xfrm>
          <a:prstGeom prst="rect">
            <a:avLst/>
          </a:prstGeom>
          <a:solidFill>
            <a:srgbClr val="1A1A1A"/>
          </a:solidFill>
          <a:ln>
            <a:noFill/>
          </a:ln>
        </p:spPr>
        <p:txBody>
          <a:bodyPr/>
          <a:lstStyle/>
          <a:p/>
        </p:txBody>
      </p:sp>
      <p:sp>
        <p:nvSpPr>
          <p:cNvPr id="206" name="ThemeFooterText"/>
          <p:cNvSpPr txBox="1">
            <a:spLocks noGrp="1"/>
          </p:cNvSpPr>
          <p:nvPr/>
        </p:nvSpPr>
        <p:spPr>
          <a:xfrm>
            <a:off x="91440" y="6644280"/>
            <a:ext cx="8961120" cy="160560"/>
          </a:xfrm>
          <a:prstGeom prst="rect">
            <a:avLst/>
          </a:prstGeom>
          <a:noFill/>
          <a:ln>
            <a:noFill/>
          </a:ln>
        </p:spPr>
        <p:txBody>
          <a:bodyPr wrap="off" lIns="0" rIns="0" tIns="0" bIns="0" anchor="ctr"/>
          <a:lstStyle/>
          <a:p>
            <a:pPr algn="l">
              <a:lnSpc>
                <a:spcPts val="1000"/>
              </a:lnSpc>
            </a:pPr>
            <a:r>
              <a:rPr lang="en-US" sz="700" b="0" dirty="0">
                <a:solidFill>
                  <a:srgbClr val="FFFFFF"/>
                </a:solidFill>
                <a:latin typeface="Calibri"/>
              </a:rPr>
              <a:t xml:space="preserve">Recovering Domain:  PetRescuesByEmily.com     By Margaret Scott Lynch / ZebraMultimedia / MaggieTheGeek@gMail.com / Submitted 20260511 / Slide # </a:t>
            </a:r>
            <a:fld id="{FA3B2C1D-44E5-4F67-89AB-CD0123456789}" type="slidenum">
              <a:rPr lang="en-US" sz="700" b="0" dirty="0">
                <a:solidFill>
                  <a:srgbClr val="FFFFFF"/>
                </a:solidFill>
                <a:latin typeface="Calibri"/>
              </a:rPr>
              <a:t>1</a:t>
            </a:fld>
            <a:r>
              <a:rPr lang="en-US" sz="700" b="0" dirty="0">
                <a:solidFill>
                  <a:srgbClr val="FFFFFF"/>
                </a:solidFill>
                <a:latin typeface="Calibri"/>
              </a:rPr>
              <a:t xml:space="preserve"> of 58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maggiethegeek.com/cyber-squatter-complain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57200" y="1234440"/>
            <a:ext cx="8229600" cy="822960"/>
          </a:xfrm>
          <a:prstGeom prst="rect">
            <a:avLst/>
          </a:prstGeom>
          <a:noFill/>
          <a:ln/>
        </p:spPr>
        <p:txBody>
          <a:bodyPr wrap="square" rtlCol="0" anchor="ctr"/>
          <a:lstStyle/>
          <a:p>
            <a:pPr marL="0" indent="0" algn="ctr">
              <a:buNone/>
            </a:pPr>
            <a:r>
              <a:rPr lang="en-US" sz="3800" b="1" dirty="0">
                <a:solidFill>
                  <a:srgbClr val="028090"/>
                </a:solidFill>
                <a:latin typeface="Arial" pitchFamily="34" charset="0"/>
                <a:ea typeface="Arial" pitchFamily="34" charset="-122"/>
                <a:cs typeface="Arial" pitchFamily="34" charset="-120"/>
              </a:rPr>
              <a:t>PetRescuesByEmily.com</a:t>
            </a:r>
            <a:endParaRPr lang="en-US" sz="3800" dirty="0"/>
          </a:p>
        </p:txBody>
      </p:sp>
      <p:sp>
        <p:nvSpPr>
          <p:cNvPr id="3" name="Shape 1"/>
          <p:cNvSpPr/>
          <p:nvPr/>
        </p:nvSpPr>
        <p:spPr>
          <a:xfrm>
            <a:off x="1371600" y="2286000"/>
            <a:ext cx="6400800" cy="1920240"/>
          </a:xfrm>
          <a:prstGeom prst="rect">
            <a:avLst/>
          </a:prstGeom>
          <a:solidFill>
            <a:srgbClr val="E8F6F8"/>
          </a:solidFill>
          <a:ln w="12700">
            <a:solidFill>
              <a:srgbClr val="C0E8EC"/>
            </a:solidFill>
            <a:prstDash val="solid"/>
          </a:ln>
        </p:spPr>
      </p:sp>
      <p:sp>
        <p:nvSpPr>
          <p:cNvPr id="4" name="Text 2"/>
          <p:cNvSpPr/>
          <p:nvPr/>
        </p:nvSpPr>
        <p:spPr>
          <a:xfrm>
            <a:off x="1371600" y="2286000"/>
            <a:ext cx="6400800" cy="1920240"/>
          </a:xfrm>
          <a:prstGeom prst="rect">
            <a:avLst/>
          </a:prstGeom>
          <a:noFill/>
          <a:ln/>
        </p:spPr>
        <p:txBody>
          <a:bodyPr wrap="square" rtlCol="0" anchor="ctr"/>
          <a:lstStyle/>
          <a:p>
            <a:pPr marL="0" indent="0" algn="ctr">
              <a:buNone/>
            </a:pPr>
            <a:r>
              <a:rPr lang="en-US" sz="1400" b="1" dirty="0">
                <a:solidFill>
                  <a:srgbClr val="1A1A1A"/>
                </a:solidFill>
                <a:latin typeface="Arial" pitchFamily="34" charset="0"/>
                <a:ea typeface="Arial" pitchFamily="34" charset="-122"/>
                <a:cs typeface="Arial" pitchFamily="34" charset="-120"/>
              </a:rPr>
              <a:t>Private Review Archive for GoDaddy Office of the CEO</a:t>
            </a:r>
            <a:endParaRPr lang="en-US" sz="1400" dirty="0"/>
          </a:p>
          <a:p>
            <a:pPr marL="0" indent="0" algn="ctr">
              <a:buNone/>
            </a:pPr>
            <a:r>
              <a:rPr lang="en-US" sz="1400" dirty="0">
                <a:solidFill>
                  <a:srgbClr val="1A1A1A"/>
                </a:solidFill>
                <a:latin typeface="Arial" pitchFamily="34" charset="0"/>
                <a:ea typeface="Arial" pitchFamily="34" charset="-122"/>
                <a:cs typeface="Arial" pitchFamily="34" charset="-120"/>
              </a:rPr>
              <a:t xml:space="preserve"> </a:t>
            </a:r>
            <a:endParaRPr lang="en-US" sz="1400" dirty="0"/>
          </a:p>
          <a:p>
            <a:pPr marL="0" indent="0" algn="ctr">
              <a:buNone/>
            </a:pPr>
            <a:r>
              <a:rPr lang="en-US" sz="1400" dirty="0">
                <a:solidFill>
                  <a:srgbClr val="1A1A1A"/>
                </a:solidFill>
                <a:latin typeface="Arial" pitchFamily="34" charset="0"/>
                <a:ea typeface="Arial" pitchFamily="34" charset="-122"/>
                <a:cs typeface="Arial" pitchFamily="34" charset="-120"/>
              </a:rPr>
              <a:t>Prepared by Margaret Scott Lynch</a:t>
            </a:r>
            <a:endParaRPr lang="en-US" sz="1400" dirty="0"/>
          </a:p>
          <a:p>
            <a:pPr marL="0" indent="0" algn="ctr">
              <a:buNone/>
            </a:pPr>
            <a:r>
              <a:rPr lang="en-US" sz="1400" dirty="0">
                <a:solidFill>
                  <a:srgbClr val="1A1A1A"/>
                </a:solidFill>
                <a:latin typeface="Arial" pitchFamily="34" charset="0"/>
                <a:ea typeface="Arial" pitchFamily="34" charset="-122"/>
                <a:cs typeface="Arial" pitchFamily="34" charset="-120"/>
              </a:rPr>
              <a:t>ZebraMultimedia / MaggieTheGeek</a:t>
            </a:r>
            <a:endParaRPr lang="en-US" sz="1400" dirty="0"/>
          </a:p>
        </p:txBody>
      </p:sp>
      <p:sp>
        <p:nvSpPr>
          <p:cNvPr id="5" name="Text 3"/>
          <p:cNvSpPr/>
          <p:nvPr/>
        </p:nvSpPr>
        <p:spPr>
          <a:xfrm>
            <a:off x="1371600" y="4370832"/>
            <a:ext cx="6400800" cy="320040"/>
          </a:xfrm>
          <a:prstGeom prst="rect">
            <a:avLst/>
          </a:prstGeom>
          <a:noFill/>
          <a:ln/>
        </p:spPr>
        <p:txBody>
          <a:bodyPr wrap="square" rtlCol="0" anchor="ctr"/>
          <a:lstStyle/>
          <a:p>
            <a:pPr marL="0" indent="0" algn="ctr">
              <a:buNone/>
            </a:pPr>
            <a:r>
              <a:rPr lang="en-US" sz="900" i="1" dirty="0">
                <a:solidFill>
                  <a:srgbClr val="777777"/>
                </a:solidFill>
                <a:latin typeface="Arial" pitchFamily="34" charset="0"/>
                <a:ea typeface="Arial" pitchFamily="34" charset="-122"/>
                <a:cs typeface="Arial" pitchFamily="34" charset="-120"/>
              </a:rPr>
              <a:t>GoDaddy Case: DCU101180266  •  ICANN Case: 01581431</a:t>
            </a:r>
            <a:endParaRPr lang="en-US" sz="900" dirty="0"/>
          </a:p>
        </p:txBody>
      </p:sp>
      <p:sp>
        <p:nvSpPr>
          <p:cNvPr id="6" name="Shape 4"/>
          <p:cNvSpPr/>
          <p:nvPr/>
        </p:nvSpPr>
        <p:spPr>
          <a:xfrm>
            <a:off x="0" y="6629400"/>
            <a:ext cx="9144000" cy="228600"/>
          </a:xfrm>
          <a:prstGeom prst="rect">
            <a:avLst/>
          </a:prstGeom>
          <a:solidFill>
            <a:srgbClr val="028090"/>
          </a:solidFill>
          <a:ln w="12700">
            <a:solidFill>
              <a:srgbClr val="028090"/>
            </a:solidFill>
            <a:prstDash val="solid"/>
          </a:ln>
        </p:spPr>
      </p:sp>
      <p:sp>
        <p:nvSpPr>
          <p:cNvPr id="7" name="Text 5"/>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1700" b="1" dirty="0">
                <a:solidFill>
                  <a:srgbClr val="028090"/>
                </a:solidFill>
                <a:latin typeface="Arial" pitchFamily="34" charset="0"/>
                <a:ea typeface="Arial" pitchFamily="34" charset="-122"/>
                <a:cs typeface="Arial" pitchFamily="34" charset="-120"/>
              </a:rPr>
              <a:t>Emily IS Pet Rescues By Emily — Her Own Contact Name Confirms It</a:t>
            </a:r>
            <a:endParaRPr lang="en-US" sz="17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Shape 2"/>
          <p:cNvSpPr/>
          <p:nvPr/>
        </p:nvSpPr>
        <p:spPr>
          <a:xfrm>
            <a:off x="237744" y="804672"/>
            <a:ext cx="3822192" cy="5239512"/>
          </a:xfrm>
          <a:prstGeom prst="rect">
            <a:avLst/>
          </a:prstGeom>
          <a:solidFill>
            <a:srgbClr val="DDDDDD"/>
          </a:solidFill>
          <a:ln w="12700">
            <a:solidFill>
              <a:srgbClr val="CCCCCC"/>
            </a:solidFill>
            <a:prstDash val="solid"/>
          </a:ln>
        </p:spPr>
      </p:sp>
      <p:pic>
        <p:nvPicPr>
          <p:cNvPr id="5" name="Image 0" descr="/home/claude/emily_contact.png"/>
          <p:cNvPicPr>
            <a:picLocks noChangeAspect="1"/>
          </p:cNvPicPr>
          <p:nvPr/>
        </p:nvPicPr>
        <p:blipFill>
          <a:blip r:embed="rId3"/>
          <a:srcRect/>
          <a:stretch/>
        </p:blipFill>
        <p:spPr>
          <a:xfrm>
            <a:off x="959929" y="841248"/>
            <a:ext cx="2377822" cy="5166360"/>
          </a:xfrm>
          <a:prstGeom prst="rect">
            <a:avLst/>
          </a:prstGeom>
        </p:spPr>
      </p:pic>
      <p:sp>
        <p:nvSpPr>
          <p:cNvPr id="6" name="Shape 3"/>
          <p:cNvSpPr/>
          <p:nvPr/>
        </p:nvSpPr>
        <p:spPr>
          <a:xfrm>
            <a:off x="4572000" y="841248"/>
            <a:ext cx="4297680" cy="5166360"/>
          </a:xfrm>
          <a:prstGeom prst="rect">
            <a:avLst/>
          </a:prstGeom>
          <a:solidFill>
            <a:srgbClr val="E8F6F8"/>
          </a:solidFill>
          <a:ln w="12700">
            <a:solidFill>
              <a:srgbClr val="C0E8EC"/>
            </a:solidFill>
            <a:prstDash val="solid"/>
          </a:ln>
        </p:spPr>
      </p:sp>
      <p:sp>
        <p:nvSpPr>
          <p:cNvPr id="7" name="Text 4"/>
          <p:cNvSpPr/>
          <p:nvPr/>
        </p:nvSpPr>
        <p:spPr>
          <a:xfrm>
            <a:off x="4709160" y="987552"/>
            <a:ext cx="4023360" cy="347472"/>
          </a:xfrm>
          <a:prstGeom prst="rect">
            <a:avLst/>
          </a:prstGeom>
          <a:noFill/>
          <a:ln/>
        </p:spPr>
        <p:txBody>
          <a:bodyPr wrap="square" rtlCol="0" anchor="ctr"/>
          <a:lstStyle/>
          <a:p>
            <a:pPr marL="0" indent="0">
              <a:buNone/>
            </a:pPr>
            <a:r>
              <a:rPr lang="en-US" sz="1200" b="1" dirty="0">
                <a:solidFill>
                  <a:srgbClr val="01606D"/>
                </a:solidFill>
                <a:latin typeface="Arial" pitchFamily="34" charset="0"/>
                <a:ea typeface="Arial" pitchFamily="34" charset="-122"/>
                <a:cs typeface="Arial" pitchFamily="34" charset="-120"/>
              </a:rPr>
              <a:t>What This Screenshot Proves:</a:t>
            </a:r>
            <a:endParaRPr lang="en-US" sz="1200" dirty="0"/>
          </a:p>
        </p:txBody>
      </p:sp>
      <p:sp>
        <p:nvSpPr>
          <p:cNvPr id="8" name="Text 5"/>
          <p:cNvSpPr/>
          <p:nvPr/>
        </p:nvSpPr>
        <p:spPr>
          <a:xfrm>
            <a:off x="4709160" y="1417320"/>
            <a:ext cx="4023360" cy="4343400"/>
          </a:xfrm>
          <a:prstGeom prst="rect">
            <a:avLst/>
          </a:prstGeom>
          <a:noFill/>
          <a:ln/>
        </p:spPr>
        <p:txBody>
          <a:bodyPr wrap="square" rtlCol="0" anchor="ctr"/>
          <a:lstStyle/>
          <a:p>
            <a:pPr marL="342900" indent="-342900">
              <a:lnSpc>
                <a:spcPct val="130000"/>
              </a:lnSpc>
              <a:buSzPct val="100000"/>
              <a:buChar char="•"/>
            </a:pPr>
            <a:r>
              <a:rPr lang="en-US" sz="1100" dirty="0">
                <a:solidFill>
                  <a:srgbClr val="1A1A1A"/>
                </a:solidFill>
                <a:latin typeface="Arial" pitchFamily="34" charset="0"/>
                <a:ea typeface="Arial" pitchFamily="34" charset="-122"/>
                <a:cs typeface="Arial" pitchFamily="34" charset="-120"/>
              </a:rPr>
              <a:t>Emily's contact is saved as "Emily Chason Gilchrist Pet Rescues By Emily" — connecting her name directly to the stolen domain.</a:t>
            </a:r>
            <a:endParaRPr lang="en-US" sz="1100" dirty="0"/>
          </a:p>
          <a:p>
            <a:pPr marL="0" indent="0">
              <a:lnSpc>
                <a:spcPct val="130000"/>
              </a:lnSpc>
              <a:buNone/>
            </a:pPr>
            <a:r>
              <a:rPr lang="en-US" sz="1100" dirty="0">
                <a:solidFill>
                  <a:srgbClr val="1A1A1A"/>
                </a:solidFill>
                <a:latin typeface="Arial" pitchFamily="34" charset="0"/>
                <a:ea typeface="Arial" pitchFamily="34" charset="-122"/>
                <a:cs typeface="Arial" pitchFamily="34" charset="-120"/>
              </a:rPr>
              <a:t xml:space="preserve"> </a:t>
            </a:r>
            <a:endParaRPr lang="en-US" sz="1100" dirty="0"/>
          </a:p>
          <a:p>
            <a:pPr marL="342900" indent="-342900">
              <a:lnSpc>
                <a:spcPct val="130000"/>
              </a:lnSpc>
              <a:buSzPct val="100000"/>
              <a:buChar char="•"/>
            </a:pPr>
            <a:r>
              <a:rPr lang="en-US" sz="1100" dirty="0">
                <a:solidFill>
                  <a:srgbClr val="1A1A1A"/>
                </a:solidFill>
                <a:latin typeface="Arial" pitchFamily="34" charset="0"/>
                <a:ea typeface="Arial" pitchFamily="34" charset="-122"/>
                <a:cs typeface="Arial" pitchFamily="34" charset="-120"/>
              </a:rPr>
              <a:t>Her replies are labeled "Sent with Siri" — corroborating her documented legal blindness since age 6 months.</a:t>
            </a:r>
            <a:endParaRPr lang="en-US" sz="1100" dirty="0"/>
          </a:p>
          <a:p>
            <a:pPr marL="0" indent="0">
              <a:lnSpc>
                <a:spcPct val="130000"/>
              </a:lnSpc>
              <a:buNone/>
            </a:pPr>
            <a:r>
              <a:rPr lang="en-US" sz="1100" dirty="0">
                <a:solidFill>
                  <a:srgbClr val="1A1A1A"/>
                </a:solidFill>
                <a:latin typeface="Arial" pitchFamily="34" charset="0"/>
                <a:ea typeface="Arial" pitchFamily="34" charset="-122"/>
                <a:cs typeface="Arial" pitchFamily="34" charset="-120"/>
              </a:rPr>
              <a:t xml:space="preserve"> </a:t>
            </a:r>
            <a:endParaRPr lang="en-US" sz="1100" dirty="0"/>
          </a:p>
          <a:p>
            <a:pPr marL="342900" indent="-342900">
              <a:lnSpc>
                <a:spcPct val="130000"/>
              </a:lnSpc>
              <a:buSzPct val="100000"/>
              <a:buChar char="•"/>
            </a:pPr>
            <a:r>
              <a:rPr lang="en-US" sz="1100" dirty="0">
                <a:solidFill>
                  <a:srgbClr val="1A1A1A"/>
                </a:solidFill>
                <a:latin typeface="Arial" pitchFamily="34" charset="0"/>
                <a:ea typeface="Arial" pitchFamily="34" charset="-122"/>
                <a:cs typeface="Arial" pitchFamily="34" charset="-120"/>
              </a:rPr>
              <a:t>Jill and Zoie — both named in the stolen site's "Happy Tails" navigation — were Emily's real rescued dogs. Jill died January 31, 2025. Zoie followed in February 2025.</a:t>
            </a:r>
            <a:endParaRPr lang="en-US" sz="1100" dirty="0"/>
          </a:p>
          <a:p>
            <a:pPr marL="0" indent="0">
              <a:lnSpc>
                <a:spcPct val="130000"/>
              </a:lnSpc>
              <a:buNone/>
            </a:pPr>
            <a:r>
              <a:rPr lang="en-US" sz="1100" dirty="0">
                <a:solidFill>
                  <a:srgbClr val="1A1A1A"/>
                </a:solidFill>
                <a:latin typeface="Arial" pitchFamily="34" charset="0"/>
                <a:ea typeface="Arial" pitchFamily="34" charset="-122"/>
                <a:cs typeface="Arial" pitchFamily="34" charset="-120"/>
              </a:rPr>
              <a:t xml:space="preserve"> </a:t>
            </a:r>
            <a:endParaRPr lang="en-US" sz="1100" dirty="0"/>
          </a:p>
          <a:p>
            <a:pPr marL="342900" indent="-342900">
              <a:lnSpc>
                <a:spcPct val="130000"/>
              </a:lnSpc>
              <a:buSzPct val="100000"/>
              <a:buChar char="•"/>
            </a:pPr>
            <a:r>
              <a:rPr lang="en-US" sz="1100" dirty="0">
                <a:solidFill>
                  <a:srgbClr val="1A1A1A"/>
                </a:solidFill>
                <a:latin typeface="Arial" pitchFamily="34" charset="0"/>
                <a:ea typeface="Arial" pitchFamily="34" charset="-122"/>
                <a:cs typeface="Arial" pitchFamily="34" charset="-120"/>
              </a:rPr>
              <a:t>The cybersquatter continues profiting from a site whose dogs Emily rescued, loved, and lost.</a:t>
            </a:r>
            <a:endParaRPr lang="en-US" sz="1100" dirty="0"/>
          </a:p>
        </p:txBody>
      </p:sp>
      <p:sp>
        <p:nvSpPr>
          <p:cNvPr id="9" name="Text 6"/>
          <p:cNvSpPr/>
          <p:nvPr/>
        </p:nvSpPr>
        <p:spPr>
          <a:xfrm>
            <a:off x="274320" y="6108192"/>
            <a:ext cx="8595360" cy="347472"/>
          </a:xfrm>
          <a:prstGeom prst="rect">
            <a:avLst/>
          </a:prstGeom>
          <a:noFill/>
          <a:ln/>
        </p:spPr>
        <p:txBody>
          <a:bodyPr wrap="square" rtlCol="0" anchor="ctr"/>
          <a:lstStyle/>
          <a:p>
            <a:pPr marL="0" indent="0" algn="ctr">
              <a:buNone/>
            </a:pPr>
            <a:r>
              <a:rPr lang="en-US" sz="800" i="1" dirty="0">
                <a:solidFill>
                  <a:srgbClr val="777777"/>
                </a:solidFill>
                <a:latin typeface="Arial" pitchFamily="34" charset="0"/>
                <a:ea typeface="Arial" pitchFamily="34" charset="-122"/>
                <a:cs typeface="Arial" pitchFamily="34" charset="-120"/>
              </a:rPr>
              <a:t>iMessage thread — Jan. 31, 2025 | Contact: "Emily Chason Gilchrist Pet Rescues By Emily"</a:t>
            </a:r>
            <a:endParaRPr lang="en-US" sz="800" dirty="0"/>
          </a:p>
        </p:txBody>
      </p:sp>
      <p:sp>
        <p:nvSpPr>
          <p:cNvPr id="10" name="Shape 7"/>
          <p:cNvSpPr/>
          <p:nvPr/>
        </p:nvSpPr>
        <p:spPr>
          <a:xfrm>
            <a:off x="0" y="6629400"/>
            <a:ext cx="9144000" cy="228600"/>
          </a:xfrm>
          <a:prstGeom prst="rect">
            <a:avLst/>
          </a:prstGeom>
          <a:solidFill>
            <a:srgbClr val="028090"/>
          </a:solidFill>
          <a:ln w="12700">
            <a:solidFill>
              <a:srgbClr val="028090"/>
            </a:solidFill>
            <a:prstDash val="solid"/>
          </a:ln>
        </p:spPr>
      </p:sp>
      <p:sp>
        <p:nvSpPr>
          <p:cNvPr id="11" name="Text 8"/>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 xml:space="preserve">Current Website State — All </a:t>
            </a:r>
            <a:r>
              <a:rPr lang="en-US" sz="2000" b="1" dirty="0" smtClean="0">
                <a:solidFill>
                  <a:srgbClr val="028090"/>
                </a:solidFill>
                <a:latin typeface="Arial" pitchFamily="34" charset="0"/>
                <a:ea typeface="Arial" pitchFamily="34" charset="-122"/>
                <a:cs typeface="Arial" pitchFamily="34" charset="-120"/>
              </a:rPr>
              <a:t>of</a:t>
            </a:r>
            <a:r>
              <a:rPr lang="en-US" sz="2000" b="1" dirty="0" smtClean="0">
                <a:solidFill>
                  <a:srgbClr val="028090"/>
                </a:solidFill>
                <a:latin typeface="Arial" pitchFamily="34" charset="0"/>
                <a:ea typeface="Arial" pitchFamily="34" charset="-122"/>
                <a:cs typeface="Arial" pitchFamily="34" charset="-120"/>
              </a:rPr>
              <a:t xml:space="preserve"> MY Original </a:t>
            </a:r>
            <a:r>
              <a:rPr lang="en-US" sz="2000" b="1" dirty="0">
                <a:solidFill>
                  <a:srgbClr val="028090"/>
                </a:solidFill>
                <a:latin typeface="Arial" pitchFamily="34" charset="0"/>
                <a:ea typeface="Arial" pitchFamily="34" charset="-122"/>
                <a:cs typeface="Arial" pitchFamily="34" charset="-120"/>
              </a:rPr>
              <a:t>Content Intact</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Shape 2"/>
          <p:cNvSpPr/>
          <p:nvPr/>
        </p:nvSpPr>
        <p:spPr>
          <a:xfrm>
            <a:off x="237744" y="859536"/>
            <a:ext cx="4325112" cy="2496312"/>
          </a:xfrm>
          <a:prstGeom prst="rect">
            <a:avLst/>
          </a:prstGeom>
          <a:solidFill>
            <a:srgbClr val="DDDDDD"/>
          </a:solidFill>
          <a:ln w="12700">
            <a:solidFill>
              <a:srgbClr val="CCCCCC"/>
            </a:solidFill>
            <a:prstDash val="solid"/>
          </a:ln>
        </p:spPr>
      </p:sp>
      <p:pic>
        <p:nvPicPr>
          <p:cNvPr id="5" name="Image 0" descr="/home/claude/PetRescuesByEmily_com__Pet_Rescues_And_Adoptions_Resource.png"/>
          <p:cNvPicPr>
            <a:picLocks noChangeAspect="1"/>
          </p:cNvPicPr>
          <p:nvPr/>
        </p:nvPicPr>
        <p:blipFill>
          <a:blip r:embed="rId3"/>
          <a:srcRect/>
          <a:stretch/>
        </p:blipFill>
        <p:spPr>
          <a:xfrm>
            <a:off x="274320" y="896112"/>
            <a:ext cx="4251960" cy="2423160"/>
          </a:xfrm>
          <a:prstGeom prst="rect">
            <a:avLst/>
          </a:prstGeom>
        </p:spPr>
      </p:pic>
      <p:sp>
        <p:nvSpPr>
          <p:cNvPr id="6" name="Shape 3"/>
          <p:cNvSpPr/>
          <p:nvPr/>
        </p:nvSpPr>
        <p:spPr>
          <a:xfrm>
            <a:off x="4672584" y="859536"/>
            <a:ext cx="4325112" cy="2496312"/>
          </a:xfrm>
          <a:prstGeom prst="rect">
            <a:avLst/>
          </a:prstGeom>
          <a:solidFill>
            <a:srgbClr val="DDDDDD"/>
          </a:solidFill>
          <a:ln w="12700">
            <a:solidFill>
              <a:srgbClr val="CCCCCC"/>
            </a:solidFill>
            <a:prstDash val="solid"/>
          </a:ln>
        </p:spPr>
      </p:sp>
      <p:pic>
        <p:nvPicPr>
          <p:cNvPr id="7" name="Image 1" descr="/home/claude/PetRescuesByEmily_com__Pet_Rescues_And_Adoptions_Resource_2.png"/>
          <p:cNvPicPr>
            <a:picLocks noChangeAspect="1"/>
          </p:cNvPicPr>
          <p:nvPr/>
        </p:nvPicPr>
        <p:blipFill>
          <a:blip r:embed="rId4"/>
          <a:srcRect/>
          <a:stretch/>
        </p:blipFill>
        <p:spPr>
          <a:xfrm>
            <a:off x="4709160" y="896112"/>
            <a:ext cx="4251960" cy="2423160"/>
          </a:xfrm>
          <a:prstGeom prst="rect">
            <a:avLst/>
          </a:prstGeom>
        </p:spPr>
      </p:pic>
      <p:sp>
        <p:nvSpPr>
          <p:cNvPr id="8" name="Shape 4"/>
          <p:cNvSpPr/>
          <p:nvPr/>
        </p:nvSpPr>
        <p:spPr>
          <a:xfrm>
            <a:off x="237744" y="3465576"/>
            <a:ext cx="4325112" cy="2496312"/>
          </a:xfrm>
          <a:prstGeom prst="rect">
            <a:avLst/>
          </a:prstGeom>
          <a:solidFill>
            <a:srgbClr val="DDDDDD"/>
          </a:solidFill>
          <a:ln w="12700">
            <a:solidFill>
              <a:srgbClr val="CCCCCC"/>
            </a:solidFill>
            <a:prstDash val="solid"/>
          </a:ln>
        </p:spPr>
      </p:sp>
      <p:pic>
        <p:nvPicPr>
          <p:cNvPr id="9" name="Image 2" descr="/home/claude/PetRescuesByEmily_com__Pet_Rescues_And_Adoptions_Resource_3.png"/>
          <p:cNvPicPr>
            <a:picLocks noChangeAspect="1"/>
          </p:cNvPicPr>
          <p:nvPr/>
        </p:nvPicPr>
        <p:blipFill>
          <a:blip r:embed="rId5"/>
          <a:srcRect/>
          <a:stretch/>
        </p:blipFill>
        <p:spPr>
          <a:xfrm>
            <a:off x="274320" y="3502152"/>
            <a:ext cx="4251960" cy="2423160"/>
          </a:xfrm>
          <a:prstGeom prst="rect">
            <a:avLst/>
          </a:prstGeom>
        </p:spPr>
      </p:pic>
      <p:sp>
        <p:nvSpPr>
          <p:cNvPr id="10" name="Shape 5"/>
          <p:cNvSpPr/>
          <p:nvPr/>
        </p:nvSpPr>
        <p:spPr>
          <a:xfrm>
            <a:off x="4672584" y="3465576"/>
            <a:ext cx="4325112" cy="2496312"/>
          </a:xfrm>
          <a:prstGeom prst="rect">
            <a:avLst/>
          </a:prstGeom>
          <a:solidFill>
            <a:srgbClr val="DDDDDD"/>
          </a:solidFill>
          <a:ln w="12700">
            <a:solidFill>
              <a:srgbClr val="CCCCCC"/>
            </a:solidFill>
            <a:prstDash val="solid"/>
          </a:ln>
        </p:spPr>
      </p:sp>
      <p:pic>
        <p:nvPicPr>
          <p:cNvPr id="11" name="Image 3" descr="/home/claude/PetRescuesByEmily_com__Pet_Rescues_And_Adoptions_Resource_4.png"/>
          <p:cNvPicPr>
            <a:picLocks noChangeAspect="1"/>
          </p:cNvPicPr>
          <p:nvPr/>
        </p:nvPicPr>
        <p:blipFill>
          <a:blip r:embed="rId6"/>
          <a:srcRect/>
          <a:stretch/>
        </p:blipFill>
        <p:spPr>
          <a:xfrm>
            <a:off x="4709160" y="3502152"/>
            <a:ext cx="4251960" cy="2423160"/>
          </a:xfrm>
          <a:prstGeom prst="rect">
            <a:avLst/>
          </a:prstGeom>
        </p:spPr>
      </p:pic>
      <p:sp>
        <p:nvSpPr>
          <p:cNvPr id="12" name="Text 6"/>
          <p:cNvSpPr/>
          <p:nvPr/>
        </p:nvSpPr>
        <p:spPr>
          <a:xfrm>
            <a:off x="274320" y="6144768"/>
            <a:ext cx="8595360" cy="347472"/>
          </a:xfrm>
          <a:prstGeom prst="rect">
            <a:avLst/>
          </a:prstGeom>
          <a:noFill/>
          <a:ln/>
        </p:spPr>
        <p:txBody>
          <a:bodyPr wrap="square" rtlCol="0" anchor="ctr"/>
          <a:lstStyle/>
          <a:p>
            <a:pPr marL="0" indent="0" algn="ctr">
              <a:buNone/>
            </a:pPr>
            <a:r>
              <a:rPr lang="en-US" sz="850" i="1" dirty="0">
                <a:solidFill>
                  <a:srgbClr val="777777"/>
                </a:solidFill>
                <a:latin typeface="Arial" pitchFamily="34" charset="0"/>
                <a:ea typeface="Arial" pitchFamily="34" charset="-122"/>
                <a:cs typeface="Arial" pitchFamily="34" charset="-120"/>
              </a:rPr>
              <a:t>All four captures taken live — original navigation, all original content, and Maggie's copyright notice remain intact under the squatter's control.</a:t>
            </a:r>
            <a:endParaRPr lang="en-US" sz="850" dirty="0"/>
          </a:p>
        </p:txBody>
      </p:sp>
      <p:sp>
        <p:nvSpPr>
          <p:cNvPr id="13" name="Shape 7"/>
          <p:cNvSpPr/>
          <p:nvPr/>
        </p:nvSpPr>
        <p:spPr>
          <a:xfrm>
            <a:off x="0" y="6629400"/>
            <a:ext cx="9144000" cy="228600"/>
          </a:xfrm>
          <a:prstGeom prst="rect">
            <a:avLst/>
          </a:prstGeom>
          <a:solidFill>
            <a:srgbClr val="028090"/>
          </a:solidFill>
          <a:ln w="12700">
            <a:solidFill>
              <a:srgbClr val="028090"/>
            </a:solidFill>
            <a:prstDash val="solid"/>
          </a:ln>
        </p:spPr>
      </p:sp>
      <p:sp>
        <p:nvSpPr>
          <p:cNvPr id="14" name="Text 8"/>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Original Upload Continuity</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3474720"/>
          </a:xfrm>
          <a:prstGeom prst="rect">
            <a:avLst/>
          </a:prstGeom>
          <a:noFill/>
          <a:ln/>
        </p:spPr>
        <p:txBody>
          <a:bodyPr wrap="square" rtlCol="0" anchor="ctr"/>
          <a:lstStyle/>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/wp-content/uploads/2019/04</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/wp-content/uploads/2019/05</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Jill and Zoie image continuity</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Making-Tracks-www.PetRescuesByEmily.jpg</a:t>
            </a: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Emily's Online Identity — Brand Continuity Evidence</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Shape 2"/>
          <p:cNvSpPr/>
          <p:nvPr/>
        </p:nvSpPr>
        <p:spPr>
          <a:xfrm>
            <a:off x="237744" y="841248"/>
            <a:ext cx="4005072" cy="5010912"/>
          </a:xfrm>
          <a:prstGeom prst="rect">
            <a:avLst/>
          </a:prstGeom>
          <a:solidFill>
            <a:srgbClr val="DDDDDD"/>
          </a:solidFill>
          <a:ln w="12700">
            <a:solidFill>
              <a:srgbClr val="CCCCCC"/>
            </a:solidFill>
            <a:prstDash val="solid"/>
          </a:ln>
        </p:spPr>
      </p:sp>
      <p:pic>
        <p:nvPicPr>
          <p:cNvPr id="5" name="Image 0" descr="/home/claude/who_is_www_PetRescuesByEmily_com_-_Google_Search.png"/>
          <p:cNvPicPr>
            <a:picLocks noChangeAspect="1"/>
          </p:cNvPicPr>
          <p:nvPr/>
        </p:nvPicPr>
        <p:blipFill>
          <a:blip r:embed="rId3"/>
          <a:srcRect/>
          <a:stretch/>
        </p:blipFill>
        <p:spPr>
          <a:xfrm>
            <a:off x="1103975" y="877824"/>
            <a:ext cx="2272609" cy="4937760"/>
          </a:xfrm>
          <a:prstGeom prst="rect">
            <a:avLst/>
          </a:prstGeom>
        </p:spPr>
      </p:pic>
      <p:sp>
        <p:nvSpPr>
          <p:cNvPr id="6" name="Shape 3"/>
          <p:cNvSpPr/>
          <p:nvPr/>
        </p:nvSpPr>
        <p:spPr>
          <a:xfrm>
            <a:off x="4809744" y="841248"/>
            <a:ext cx="4005072" cy="5010912"/>
          </a:xfrm>
          <a:prstGeom prst="rect">
            <a:avLst/>
          </a:prstGeom>
          <a:solidFill>
            <a:srgbClr val="DDDDDD"/>
          </a:solidFill>
          <a:ln w="12700">
            <a:solidFill>
              <a:srgbClr val="CCCCCC"/>
            </a:solidFill>
            <a:prstDash val="solid"/>
          </a:ln>
        </p:spPr>
      </p:sp>
      <p:pic>
        <p:nvPicPr>
          <p:cNvPr id="7" name="Image 1" descr="/home/claude/who_is_www_PetRescuesByEmily_com_-_Google_Search_2.png"/>
          <p:cNvPicPr>
            <a:picLocks noChangeAspect="1"/>
          </p:cNvPicPr>
          <p:nvPr/>
        </p:nvPicPr>
        <p:blipFill>
          <a:blip r:embed="rId4"/>
          <a:srcRect/>
          <a:stretch/>
        </p:blipFill>
        <p:spPr>
          <a:xfrm>
            <a:off x="5675975" y="877824"/>
            <a:ext cx="2272609" cy="4937760"/>
          </a:xfrm>
          <a:prstGeom prst="rect">
            <a:avLst/>
          </a:prstGeom>
        </p:spPr>
      </p:pic>
      <p:sp>
        <p:nvSpPr>
          <p:cNvPr id="8" name="Text 4"/>
          <p:cNvSpPr/>
          <p:nvPr/>
        </p:nvSpPr>
        <p:spPr>
          <a:xfrm>
            <a:off x="274320" y="5888736"/>
            <a:ext cx="8595360" cy="594360"/>
          </a:xfrm>
          <a:prstGeom prst="rect">
            <a:avLst/>
          </a:prstGeom>
          <a:noFill/>
          <a:ln/>
        </p:spPr>
        <p:txBody>
          <a:bodyPr wrap="square" rtlCol="0" anchor="ctr"/>
          <a:lstStyle/>
          <a:p>
            <a:pPr marL="0" indent="0" algn="ctr">
              <a:buNone/>
            </a:pPr>
            <a:r>
              <a:rPr lang="en-US" sz="850" i="1" dirty="0">
                <a:solidFill>
                  <a:srgbClr val="777777"/>
                </a:solidFill>
                <a:latin typeface="Arial" pitchFamily="34" charset="0"/>
                <a:ea typeface="Arial" pitchFamily="34" charset="-122"/>
                <a:cs typeface="Arial" pitchFamily="34" charset="-120"/>
              </a:rPr>
              <a:t>Google search for 'who is www.PetRescuesByEmily.com' returns Emily Chason Gilchrist's Facebook (Atlanta, GA) and Instagram (@petrescuesbyemily) as top results — confirming the domain belongs to a real, identifiable rescue advocate.</a:t>
            </a:r>
            <a:endParaRPr lang="en-US" sz="850" dirty="0"/>
          </a:p>
        </p:txBody>
      </p:sp>
      <p:sp>
        <p:nvSpPr>
          <p:cNvPr id="9" name="Shape 5"/>
          <p:cNvSpPr/>
          <p:nvPr/>
        </p:nvSpPr>
        <p:spPr>
          <a:xfrm>
            <a:off x="0" y="6629400"/>
            <a:ext cx="9144000" cy="228600"/>
          </a:xfrm>
          <a:prstGeom prst="rect">
            <a:avLst/>
          </a:prstGeom>
          <a:solidFill>
            <a:srgbClr val="028090"/>
          </a:solidFill>
          <a:ln w="12700">
            <a:solidFill>
              <a:srgbClr val="028090"/>
            </a:solidFill>
            <a:prstDash val="solid"/>
          </a:ln>
        </p:spPr>
      </p:sp>
      <p:sp>
        <p:nvSpPr>
          <p:cNvPr id="10" name="Text 6"/>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1700" b="1" dirty="0">
                <a:solidFill>
                  <a:srgbClr val="028090"/>
                </a:solidFill>
                <a:latin typeface="Arial" pitchFamily="34" charset="0"/>
                <a:ea typeface="Arial" pitchFamily="34" charset="-122"/>
                <a:cs typeface="Arial" pitchFamily="34" charset="-120"/>
              </a:rPr>
              <a:t>Emily's Facebook — Active Rescue Advocate, Live Website Link</a:t>
            </a:r>
            <a:endParaRPr lang="en-US" sz="17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Shape 2"/>
          <p:cNvSpPr/>
          <p:nvPr/>
        </p:nvSpPr>
        <p:spPr>
          <a:xfrm>
            <a:off x="237744" y="804672"/>
            <a:ext cx="2724912" cy="5330952"/>
          </a:xfrm>
          <a:prstGeom prst="rect">
            <a:avLst/>
          </a:prstGeom>
          <a:solidFill>
            <a:srgbClr val="DDDDDD"/>
          </a:solidFill>
          <a:ln w="12700">
            <a:solidFill>
              <a:srgbClr val="CCCCCC"/>
            </a:solidFill>
            <a:prstDash val="solid"/>
          </a:ln>
        </p:spPr>
      </p:sp>
      <p:pic>
        <p:nvPicPr>
          <p:cNvPr id="5" name="Image 0" descr="/home/claude/fb_page.png"/>
          <p:cNvPicPr>
            <a:picLocks noChangeAspect="1"/>
          </p:cNvPicPr>
          <p:nvPr/>
        </p:nvPicPr>
        <p:blipFill>
          <a:blip r:embed="rId3"/>
          <a:srcRect/>
          <a:stretch/>
        </p:blipFill>
        <p:spPr>
          <a:xfrm>
            <a:off x="274320" y="841248"/>
            <a:ext cx="2651760" cy="5257800"/>
          </a:xfrm>
          <a:prstGeom prst="rect">
            <a:avLst/>
          </a:prstGeom>
        </p:spPr>
      </p:pic>
      <p:sp>
        <p:nvSpPr>
          <p:cNvPr id="6" name="Shape 3"/>
          <p:cNvSpPr/>
          <p:nvPr/>
        </p:nvSpPr>
        <p:spPr>
          <a:xfrm>
            <a:off x="3209544" y="804672"/>
            <a:ext cx="2724912" cy="5330952"/>
          </a:xfrm>
          <a:prstGeom prst="rect">
            <a:avLst/>
          </a:prstGeom>
          <a:solidFill>
            <a:srgbClr val="DDDDDD"/>
          </a:solidFill>
          <a:ln w="12700">
            <a:solidFill>
              <a:srgbClr val="CCCCCC"/>
            </a:solidFill>
            <a:prstDash val="solid"/>
          </a:ln>
        </p:spPr>
      </p:sp>
      <p:pic>
        <p:nvPicPr>
          <p:cNvPr id="7" name="Image 1" descr="/home/claude/fb_emily_profile.png"/>
          <p:cNvPicPr>
            <a:picLocks noChangeAspect="1"/>
          </p:cNvPicPr>
          <p:nvPr/>
        </p:nvPicPr>
        <p:blipFill>
          <a:blip r:embed="rId4"/>
          <a:srcRect/>
          <a:stretch/>
        </p:blipFill>
        <p:spPr>
          <a:xfrm>
            <a:off x="3246120" y="841248"/>
            <a:ext cx="2651760" cy="5257800"/>
          </a:xfrm>
          <a:prstGeom prst="rect">
            <a:avLst/>
          </a:prstGeom>
        </p:spPr>
      </p:pic>
      <p:sp>
        <p:nvSpPr>
          <p:cNvPr id="8" name="Shape 4"/>
          <p:cNvSpPr/>
          <p:nvPr/>
        </p:nvSpPr>
        <p:spPr>
          <a:xfrm>
            <a:off x="6181344" y="804672"/>
            <a:ext cx="2724912" cy="5330952"/>
          </a:xfrm>
          <a:prstGeom prst="rect">
            <a:avLst/>
          </a:prstGeom>
          <a:solidFill>
            <a:srgbClr val="DDDDDD"/>
          </a:solidFill>
          <a:ln w="12700">
            <a:solidFill>
              <a:srgbClr val="CCCCCC"/>
            </a:solidFill>
            <a:prstDash val="solid"/>
          </a:ln>
        </p:spPr>
      </p:sp>
      <p:pic>
        <p:nvPicPr>
          <p:cNvPr id="9" name="Image 2" descr="/home/claude/fb_emily_active.png"/>
          <p:cNvPicPr>
            <a:picLocks noChangeAspect="1"/>
          </p:cNvPicPr>
          <p:nvPr/>
        </p:nvPicPr>
        <p:blipFill>
          <a:blip r:embed="rId5"/>
          <a:srcRect/>
          <a:stretch/>
        </p:blipFill>
        <p:spPr>
          <a:xfrm>
            <a:off x="6217920" y="841248"/>
            <a:ext cx="2651760" cy="5257800"/>
          </a:xfrm>
          <a:prstGeom prst="rect">
            <a:avLst/>
          </a:prstGeom>
        </p:spPr>
      </p:pic>
      <p:sp>
        <p:nvSpPr>
          <p:cNvPr id="10" name="Text 5"/>
          <p:cNvSpPr/>
          <p:nvPr/>
        </p:nvSpPr>
        <p:spPr>
          <a:xfrm>
            <a:off x="274320" y="6144768"/>
            <a:ext cx="8595360" cy="384048"/>
          </a:xfrm>
          <a:prstGeom prst="rect">
            <a:avLst/>
          </a:prstGeom>
          <a:noFill/>
          <a:ln/>
        </p:spPr>
        <p:txBody>
          <a:bodyPr wrap="square" rtlCol="0" anchor="ctr"/>
          <a:lstStyle/>
          <a:p>
            <a:pPr marL="0" indent="0" algn="ctr">
              <a:buNone/>
            </a:pPr>
            <a:r>
              <a:rPr lang="en-US" sz="750" i="1" dirty="0">
                <a:solidFill>
                  <a:srgbClr val="444444"/>
                </a:solidFill>
                <a:latin typeface="Arial" pitchFamily="34" charset="0"/>
                <a:ea typeface="Arial" pitchFamily="34" charset="-122"/>
                <a:cs typeface="Arial" pitchFamily="34" charset="-120"/>
              </a:rPr>
              <a:t>NOTE: The Petrescuesbyemily Facebook brand page is being actively maintained to preserve common law trademark rights in the name — it is not abandoned. With the domain stolen, Emily has shifted active rescue posting to her personal account. Left: The brand page with petrescuesbyemily.com still listed as the website link. Center: Emily's personal profile — Hero Dog Rescue, active rescue advocate. Right: Emily posting shelter dogs needing homes just 1–3 days ago. The brand lives. The squatter holds the domain.</a:t>
            </a:r>
            <a:endParaRPr lang="en-US" sz="750" dirty="0"/>
          </a:p>
        </p:txBody>
      </p:sp>
      <p:sp>
        <p:nvSpPr>
          <p:cNvPr id="11" name="Shape 6"/>
          <p:cNvSpPr/>
          <p:nvPr/>
        </p:nvSpPr>
        <p:spPr>
          <a:xfrm>
            <a:off x="0" y="6629400"/>
            <a:ext cx="9144000" cy="228600"/>
          </a:xfrm>
          <a:prstGeom prst="rect">
            <a:avLst/>
          </a:prstGeom>
          <a:solidFill>
            <a:srgbClr val="028090"/>
          </a:solidFill>
          <a:ln w="12700">
            <a:solidFill>
              <a:srgbClr val="028090"/>
            </a:solidFill>
            <a:prstDash val="solid"/>
          </a:ln>
        </p:spPr>
      </p:sp>
      <p:sp>
        <p:nvSpPr>
          <p:cNvPr id="12" name="Text 7"/>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Theme &amp; Source-Code Continuity</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3840480"/>
          </a:xfrm>
          <a:prstGeom prst="rect">
            <a:avLst/>
          </a:prstGeom>
          <a:noFill/>
          <a:ln/>
        </p:spPr>
        <p:txBody>
          <a:bodyPr wrap="square" rtlCol="0" anchor="ctr"/>
          <a:lstStyle/>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twentyten theme folder</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style.css references</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Source-code references to original uploads</a:t>
            </a:r>
            <a:endParaRPr lang="en-US" sz="1400" dirty="0"/>
          </a:p>
          <a:p>
            <a:pPr marL="342900" indent="-342900">
              <a:lnSpc>
                <a:spcPct val="180000"/>
              </a:lnSpc>
              <a:buSzPct val="100000"/>
              <a:buChar char="•"/>
            </a:pPr>
            <a:r>
              <a:rPr lang="en-US" sz="1400" dirty="0">
                <a:solidFill>
                  <a:srgbClr val="1A1A1A"/>
                </a:solidFill>
                <a:latin typeface="Arial" pitchFamily="34" charset="0"/>
                <a:ea typeface="Arial" pitchFamily="34" charset="-122"/>
                <a:cs typeface="Arial" pitchFamily="34" charset="-120"/>
              </a:rPr>
              <a:t>Original navigation structure continuity</a:t>
            </a: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GoDaddy Customer Relationship — Active Account Documentation</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Shape 2"/>
          <p:cNvSpPr/>
          <p:nvPr/>
        </p:nvSpPr>
        <p:spPr>
          <a:xfrm>
            <a:off x="237744" y="841248"/>
            <a:ext cx="2724912" cy="4599432"/>
          </a:xfrm>
          <a:prstGeom prst="rect">
            <a:avLst/>
          </a:prstGeom>
          <a:solidFill>
            <a:srgbClr val="DDDDDD"/>
          </a:solidFill>
          <a:ln w="12700">
            <a:solidFill>
              <a:srgbClr val="CCCCCC"/>
            </a:solidFill>
            <a:prstDash val="solid"/>
          </a:ln>
        </p:spPr>
      </p:sp>
      <p:pic>
        <p:nvPicPr>
          <p:cNvPr id="5" name="Image 0" descr="/home/claude/2_6_25_Renewals_.png"/>
          <p:cNvPicPr>
            <a:picLocks noChangeAspect="1"/>
          </p:cNvPicPr>
          <p:nvPr/>
        </p:nvPicPr>
        <p:blipFill>
          <a:blip r:embed="rId3"/>
          <a:srcRect/>
          <a:stretch/>
        </p:blipFill>
        <p:spPr>
          <a:xfrm>
            <a:off x="274320" y="877824"/>
            <a:ext cx="2651760" cy="4526280"/>
          </a:xfrm>
          <a:prstGeom prst="rect">
            <a:avLst/>
          </a:prstGeom>
        </p:spPr>
      </p:pic>
      <p:sp>
        <p:nvSpPr>
          <p:cNvPr id="6" name="Shape 3"/>
          <p:cNvSpPr/>
          <p:nvPr/>
        </p:nvSpPr>
        <p:spPr>
          <a:xfrm>
            <a:off x="3209544" y="841248"/>
            <a:ext cx="2724912" cy="4599432"/>
          </a:xfrm>
          <a:prstGeom prst="rect">
            <a:avLst/>
          </a:prstGeom>
          <a:solidFill>
            <a:srgbClr val="DDDDDD"/>
          </a:solidFill>
          <a:ln w="12700">
            <a:solidFill>
              <a:srgbClr val="CCCCCC"/>
            </a:solidFill>
            <a:prstDash val="solid"/>
          </a:ln>
        </p:spPr>
      </p:sp>
      <p:pic>
        <p:nvPicPr>
          <p:cNvPr id="7" name="Image 1" descr="/home/claude/Web_hosting_Renewal_2_6_25.png"/>
          <p:cNvPicPr>
            <a:picLocks noChangeAspect="1"/>
          </p:cNvPicPr>
          <p:nvPr/>
        </p:nvPicPr>
        <p:blipFill>
          <a:blip r:embed="rId4"/>
          <a:srcRect/>
          <a:stretch/>
        </p:blipFill>
        <p:spPr>
          <a:xfrm>
            <a:off x="3246120" y="877824"/>
            <a:ext cx="2651760" cy="4526280"/>
          </a:xfrm>
          <a:prstGeom prst="rect">
            <a:avLst/>
          </a:prstGeom>
        </p:spPr>
      </p:pic>
      <p:sp>
        <p:nvSpPr>
          <p:cNvPr id="8" name="Shape 4"/>
          <p:cNvSpPr/>
          <p:nvPr/>
        </p:nvSpPr>
        <p:spPr>
          <a:xfrm>
            <a:off x="6181344" y="841248"/>
            <a:ext cx="2724912" cy="4599432"/>
          </a:xfrm>
          <a:prstGeom prst="rect">
            <a:avLst/>
          </a:prstGeom>
          <a:solidFill>
            <a:srgbClr val="DDDDDD"/>
          </a:solidFill>
          <a:ln w="12700">
            <a:solidFill>
              <a:srgbClr val="CCCCCC"/>
            </a:solidFill>
            <a:prstDash val="solid"/>
          </a:ln>
        </p:spPr>
      </p:sp>
      <p:pic>
        <p:nvPicPr>
          <p:cNvPr id="9" name="Image 2" descr="/home/claude/1_06_2025.png"/>
          <p:cNvPicPr>
            <a:picLocks noChangeAspect="1"/>
          </p:cNvPicPr>
          <p:nvPr/>
        </p:nvPicPr>
        <p:blipFill>
          <a:blip r:embed="rId5"/>
          <a:srcRect/>
          <a:stretch/>
        </p:blipFill>
        <p:spPr>
          <a:xfrm>
            <a:off x="6217920" y="877824"/>
            <a:ext cx="2651760" cy="4526280"/>
          </a:xfrm>
          <a:prstGeom prst="rect">
            <a:avLst/>
          </a:prstGeom>
        </p:spPr>
      </p:pic>
      <p:sp>
        <p:nvSpPr>
          <p:cNvPr id="10" name="Text 5"/>
          <p:cNvSpPr/>
          <p:nvPr/>
        </p:nvSpPr>
        <p:spPr>
          <a:xfrm>
            <a:off x="274320" y="5486400"/>
            <a:ext cx="8595360" cy="594360"/>
          </a:xfrm>
          <a:prstGeom prst="rect">
            <a:avLst/>
          </a:prstGeom>
          <a:noFill/>
          <a:ln/>
        </p:spPr>
        <p:txBody>
          <a:bodyPr wrap="square" rtlCol="0" anchor="ctr"/>
          <a:lstStyle/>
          <a:p>
            <a:pPr marL="0" indent="0" algn="ctr">
              <a:buNone/>
            </a:pPr>
            <a:r>
              <a:rPr lang="en-US" sz="850" i="1" dirty="0">
                <a:solidFill>
                  <a:srgbClr val="777777"/>
                </a:solidFill>
                <a:latin typeface="Arial" pitchFamily="34" charset="0"/>
                <a:ea typeface="Arial" pitchFamily="34" charset="-122"/>
                <a:cs typeface="Arial" pitchFamily="34" charset="-120"/>
              </a:rPr>
              <a:t>GoDaddy receipts confirming Margaret Scott Lynch as an active, paying, long-tenured Super Reseller — zebramultimedia.us, fireballtherapy.com, and maggiethegeek.com all serviced through GoDaddy.</a:t>
            </a:r>
            <a:endParaRPr lang="en-US" sz="850" dirty="0"/>
          </a:p>
        </p:txBody>
      </p:sp>
      <p:sp>
        <p:nvSpPr>
          <p:cNvPr id="11" name="Shape 6"/>
          <p:cNvSpPr/>
          <p:nvPr/>
        </p:nvSpPr>
        <p:spPr>
          <a:xfrm>
            <a:off x="0" y="6629400"/>
            <a:ext cx="9144000" cy="228600"/>
          </a:xfrm>
          <a:prstGeom prst="rect">
            <a:avLst/>
          </a:prstGeom>
          <a:solidFill>
            <a:srgbClr val="028090"/>
          </a:solidFill>
          <a:ln w="12700">
            <a:solidFill>
              <a:srgbClr val="028090"/>
            </a:solidFill>
            <a:prstDash val="solid"/>
          </a:ln>
        </p:spPr>
      </p:sp>
      <p:sp>
        <p:nvSpPr>
          <p:cNvPr id="12" name="Text 7"/>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Wayback Machine Continuity</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4297680"/>
          </a:xfrm>
          <a:prstGeom prst="rect">
            <a:avLst/>
          </a:prstGeom>
          <a:noFill/>
          <a:ln/>
        </p:spPr>
        <p:txBody>
          <a:bodyPr wrap="square" rtlCol="0" anchor="ctr"/>
          <a:lstStyle/>
          <a:p>
            <a:pPr marL="342900" indent="-342900">
              <a:lnSpc>
                <a:spcPct val="172000"/>
              </a:lnSpc>
              <a:buSzPct val="100000"/>
              <a:buChar char="•"/>
            </a:pPr>
            <a:r>
              <a:rPr lang="en-US" sz="1400" dirty="0">
                <a:solidFill>
                  <a:srgbClr val="1A1A1A"/>
                </a:solidFill>
                <a:latin typeface="Arial" pitchFamily="34" charset="0"/>
                <a:ea typeface="Arial" pitchFamily="34" charset="-122"/>
                <a:cs typeface="Arial" pitchFamily="34" charset="-120"/>
              </a:rPr>
              <a:t>38 Wayback Machine captures preserved and documented</a:t>
            </a:r>
            <a:endParaRPr lang="en-US" sz="1400" dirty="0"/>
          </a:p>
          <a:p>
            <a:pPr marL="342900" indent="-342900">
              <a:lnSpc>
                <a:spcPct val="172000"/>
              </a:lnSpc>
              <a:buSzPct val="100000"/>
              <a:buChar char="•"/>
            </a:pPr>
            <a:r>
              <a:rPr lang="en-US" sz="1400" dirty="0">
                <a:solidFill>
                  <a:srgbClr val="1A1A1A"/>
                </a:solidFill>
                <a:latin typeface="Arial" pitchFamily="34" charset="0"/>
                <a:ea typeface="Arial" pitchFamily="34" charset="-122"/>
                <a:cs typeface="Arial" pitchFamily="34" charset="-120"/>
              </a:rPr>
              <a:t>Archived homepage captures</a:t>
            </a:r>
            <a:endParaRPr lang="en-US" sz="1400" dirty="0"/>
          </a:p>
          <a:p>
            <a:pPr marL="342900" indent="-342900">
              <a:lnSpc>
                <a:spcPct val="172000"/>
              </a:lnSpc>
              <a:buSzPct val="100000"/>
              <a:buChar char="•"/>
            </a:pPr>
            <a:r>
              <a:rPr lang="en-US" sz="1400" dirty="0">
                <a:solidFill>
                  <a:srgbClr val="1A1A1A"/>
                </a:solidFill>
                <a:latin typeface="Arial" pitchFamily="34" charset="0"/>
                <a:ea typeface="Arial" pitchFamily="34" charset="-122"/>
                <a:cs typeface="Arial" pitchFamily="34" charset="-120"/>
              </a:rPr>
              <a:t>Original mascot images</a:t>
            </a:r>
            <a:endParaRPr lang="en-US" sz="1400" dirty="0"/>
          </a:p>
          <a:p>
            <a:pPr marL="342900" indent="-342900">
              <a:lnSpc>
                <a:spcPct val="172000"/>
              </a:lnSpc>
              <a:buSzPct val="100000"/>
              <a:buChar char="•"/>
            </a:pPr>
            <a:r>
              <a:rPr lang="en-US" sz="1400" dirty="0">
                <a:solidFill>
                  <a:srgbClr val="1A1A1A"/>
                </a:solidFill>
                <a:latin typeface="Arial" pitchFamily="34" charset="0"/>
                <a:ea typeface="Arial" pitchFamily="34" charset="-122"/>
                <a:cs typeface="Arial" pitchFamily="34" charset="-120"/>
              </a:rPr>
              <a:t>Matching structure and branding</a:t>
            </a:r>
            <a:endParaRPr lang="en-US" sz="1400" dirty="0"/>
          </a:p>
          <a:p>
            <a:pPr marL="342900" indent="-342900">
              <a:lnSpc>
                <a:spcPct val="172000"/>
              </a:lnSpc>
              <a:buSzPct val="100000"/>
              <a:buChar char="•"/>
            </a:pPr>
            <a:r>
              <a:rPr lang="en-US" sz="1400" dirty="0">
                <a:solidFill>
                  <a:srgbClr val="1A1A1A"/>
                </a:solidFill>
                <a:latin typeface="Arial" pitchFamily="34" charset="0"/>
                <a:ea typeface="Arial" pitchFamily="34" charset="-122"/>
                <a:cs typeface="Arial" pitchFamily="34" charset="-120"/>
              </a:rPr>
              <a:t>Historical continuity timeline</a:t>
            </a: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Closing Request</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32688"/>
            <a:ext cx="7863840" cy="411480"/>
          </a:xfrm>
          <a:prstGeom prst="rect">
            <a:avLst/>
          </a:prstGeom>
          <a:noFill/>
          <a:ln/>
        </p:spPr>
        <p:txBody>
          <a:bodyPr wrap="square" rtlCol="0" anchor="ctr"/>
          <a:lstStyle/>
          <a:p>
            <a:pPr marL="0" indent="0">
              <a:buNone/>
            </a:pPr>
            <a:r>
              <a:rPr lang="en-US" sz="1400" b="1" dirty="0">
                <a:solidFill>
                  <a:srgbClr val="1A1A1A"/>
                </a:solidFill>
                <a:latin typeface="Arial" pitchFamily="34" charset="0"/>
                <a:ea typeface="Arial" pitchFamily="34" charset="-122"/>
                <a:cs typeface="Arial" pitchFamily="34" charset="-120"/>
              </a:rPr>
              <a:t>My request is not based on denying my renewal mistake.</a:t>
            </a:r>
            <a:endParaRPr lang="en-US" sz="1400" dirty="0"/>
          </a:p>
        </p:txBody>
      </p:sp>
      <p:sp>
        <p:nvSpPr>
          <p:cNvPr id="5" name="Text 3"/>
          <p:cNvSpPr/>
          <p:nvPr/>
        </p:nvSpPr>
        <p:spPr>
          <a:xfrm>
            <a:off x="640080" y="1463040"/>
            <a:ext cx="7863840" cy="1691640"/>
          </a:xfrm>
          <a:prstGeom prst="rect">
            <a:avLst/>
          </a:prstGeom>
          <a:noFill/>
          <a:ln/>
        </p:spPr>
        <p:txBody>
          <a:bodyPr wrap="square" rtlCol="0" anchor="ctr"/>
          <a:lstStyle/>
          <a:p>
            <a:pPr marL="0" indent="0">
              <a:buNone/>
            </a:pPr>
            <a:r>
              <a:rPr lang="en-US" sz="1400" dirty="0">
                <a:solidFill>
                  <a:srgbClr val="1A1A1A"/>
                </a:solidFill>
                <a:latin typeface="Arial" pitchFamily="34" charset="0"/>
                <a:ea typeface="Arial" pitchFamily="34" charset="-122"/>
                <a:cs typeface="Arial" pitchFamily="34" charset="-120"/>
              </a:rPr>
              <a:t>My request is based upon asking GoDaddy to consider the unique circumstances surrounding a longstanding rescue platform whose original copyrighted materials, structure and identity continue appearing under control of an unknown third party.</a:t>
            </a:r>
            <a:endParaRPr lang="en-US" sz="1400" dirty="0"/>
          </a:p>
        </p:txBody>
      </p:sp>
      <p:sp>
        <p:nvSpPr>
          <p:cNvPr id="6" name="Text 4"/>
          <p:cNvSpPr/>
          <p:nvPr/>
        </p:nvSpPr>
        <p:spPr>
          <a:xfrm>
            <a:off x="640080" y="3291840"/>
            <a:ext cx="7863840" cy="457200"/>
          </a:xfrm>
          <a:prstGeom prst="rect">
            <a:avLst/>
          </a:prstGeom>
          <a:noFill/>
          <a:ln/>
        </p:spPr>
        <p:txBody>
          <a:bodyPr wrap="square" rtlCol="0" anchor="ctr"/>
          <a:lstStyle/>
          <a:p>
            <a:pPr marL="0" indent="0">
              <a:buNone/>
            </a:pPr>
            <a:r>
              <a:rPr lang="en-US" sz="1400" i="1" dirty="0">
                <a:solidFill>
                  <a:srgbClr val="1A1A1A"/>
                </a:solidFill>
                <a:latin typeface="Arial" pitchFamily="34" charset="0"/>
                <a:ea typeface="Arial" pitchFamily="34" charset="-122"/>
                <a:cs typeface="Arial" pitchFamily="34" charset="-120"/>
              </a:rPr>
              <a:t>Thank you for your time and review.</a:t>
            </a:r>
            <a:endParaRPr lang="en-US" sz="1400" dirty="0"/>
          </a:p>
        </p:txBody>
      </p:sp>
      <p:sp>
        <p:nvSpPr>
          <p:cNvPr id="7" name="Shape 5"/>
          <p:cNvSpPr/>
          <p:nvPr/>
        </p:nvSpPr>
        <p:spPr>
          <a:xfrm>
            <a:off x="640080" y="3931920"/>
            <a:ext cx="7863840" cy="0"/>
          </a:xfrm>
          <a:prstGeom prst="line">
            <a:avLst/>
          </a:prstGeom>
          <a:noFill/>
          <a:ln w="25400">
            <a:solidFill>
              <a:srgbClr val="C0E8EC"/>
            </a:solidFill>
            <a:prstDash val="solid"/>
          </a:ln>
        </p:spPr>
      </p:sp>
      <p:sp>
        <p:nvSpPr>
          <p:cNvPr id="8" name="Text 6"/>
          <p:cNvSpPr/>
          <p:nvPr/>
        </p:nvSpPr>
        <p:spPr>
          <a:xfrm>
            <a:off x="640080" y="4114800"/>
            <a:ext cx="7863840" cy="1280160"/>
          </a:xfrm>
          <a:prstGeom prst="rect">
            <a:avLst/>
          </a:prstGeom>
          <a:noFill/>
          <a:ln/>
        </p:spPr>
        <p:txBody>
          <a:bodyPr wrap="square" rtlCol="0" anchor="ctr"/>
          <a:lstStyle/>
          <a:p>
            <a:pPr marL="0" indent="0">
              <a:lnSpc>
                <a:spcPct val="160000"/>
              </a:lnSpc>
              <a:buNone/>
            </a:pPr>
            <a:r>
              <a:rPr lang="en-US" sz="1100" dirty="0">
                <a:solidFill>
                  <a:srgbClr val="028090"/>
                </a:solidFill>
                <a:latin typeface="Arial" pitchFamily="34" charset="0"/>
                <a:ea typeface="Arial" pitchFamily="34" charset="-122"/>
                <a:cs typeface="Arial" pitchFamily="34" charset="-120"/>
              </a:rPr>
              <a:t>GoDaddy Case: DCU101180266</a:t>
            </a:r>
            <a:endParaRPr lang="en-US" sz="1100" dirty="0"/>
          </a:p>
          <a:p>
            <a:pPr marL="0" indent="0">
              <a:lnSpc>
                <a:spcPct val="160000"/>
              </a:lnSpc>
              <a:buNone/>
            </a:pPr>
            <a:r>
              <a:rPr lang="en-US" sz="1100" dirty="0">
                <a:solidFill>
                  <a:srgbClr val="028090"/>
                </a:solidFill>
                <a:latin typeface="Arial" pitchFamily="34" charset="0"/>
                <a:ea typeface="Arial" pitchFamily="34" charset="-122"/>
                <a:cs typeface="Arial" pitchFamily="34" charset="-120"/>
              </a:rPr>
              <a:t>ICANN Case: 01581431</a:t>
            </a:r>
            <a:endParaRPr lang="en-US" sz="1100" dirty="0"/>
          </a:p>
          <a:p>
            <a:pPr marL="0" indent="0">
              <a:lnSpc>
                <a:spcPct val="160000"/>
              </a:lnSpc>
              <a:buNone/>
            </a:pPr>
            <a:r>
              <a:rPr lang="en-US" sz="1100" dirty="0">
                <a:solidFill>
                  <a:srgbClr val="028090"/>
                </a:solidFill>
                <a:latin typeface="Arial" pitchFamily="34" charset="0"/>
                <a:ea typeface="Arial" pitchFamily="34" charset="-122"/>
                <a:cs typeface="Arial" pitchFamily="34" charset="-120"/>
              </a:rPr>
              <a:t>Public Evidence: maggiethegeek.com/cyber-squatter-complaint/</a:t>
            </a:r>
            <a:endParaRPr lang="en-US" sz="1100" dirty="0"/>
          </a:p>
        </p:txBody>
      </p:sp>
      <p:sp>
        <p:nvSpPr>
          <p:cNvPr id="9" name="Shape 7"/>
          <p:cNvSpPr/>
          <p:nvPr/>
        </p:nvSpPr>
        <p:spPr>
          <a:xfrm>
            <a:off x="0" y="6629400"/>
            <a:ext cx="9144000" cy="228600"/>
          </a:xfrm>
          <a:prstGeom prst="rect">
            <a:avLst/>
          </a:prstGeom>
          <a:solidFill>
            <a:srgbClr val="028090"/>
          </a:solidFill>
          <a:ln w="12700">
            <a:solidFill>
              <a:srgbClr val="028090"/>
            </a:solidFill>
            <a:prstDash val="solid"/>
          </a:ln>
        </p:spPr>
      </p:sp>
      <p:sp>
        <p:nvSpPr>
          <p:cNvPr id="10" name="Text 8"/>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Additional Personal Context</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1828800"/>
          </a:xfrm>
          <a:prstGeom prst="rect">
            <a:avLst/>
          </a:prstGeom>
          <a:noFill/>
          <a:ln/>
        </p:spPr>
        <p:txBody>
          <a:bodyPr wrap="square" rtlCol="0" anchor="ctr"/>
          <a:lstStyle/>
          <a:p>
            <a:pPr marL="0" indent="0">
              <a:buNone/>
            </a:pPr>
            <a:r>
              <a:rPr lang="en-US" sz="1600" dirty="0">
                <a:solidFill>
                  <a:srgbClr val="1A1A1A"/>
                </a:solidFill>
                <a:latin typeface="Arial" pitchFamily="34" charset="0"/>
                <a:ea typeface="Arial" pitchFamily="34" charset="-122"/>
                <a:cs typeface="Arial" pitchFamily="34" charset="-120"/>
              </a:rPr>
              <a:t>At the same time this situation has been unfolding, portions of my home have also been undergoing ongoing reorganization and preparation work, including basement and workspace-related projects connected to creating a functional ZebraMultimedia office and creative workspace.</a:t>
            </a:r>
            <a:endParaRPr lang="en-US" sz="1600" dirty="0"/>
          </a:p>
        </p:txBody>
      </p:sp>
      <p:sp>
        <p:nvSpPr>
          <p:cNvPr id="5" name="Text 3"/>
          <p:cNvSpPr/>
          <p:nvPr/>
        </p:nvSpPr>
        <p:spPr>
          <a:xfrm>
            <a:off x="640080" y="2926080"/>
            <a:ext cx="7863840" cy="1554480"/>
          </a:xfrm>
          <a:prstGeom prst="rect">
            <a:avLst/>
          </a:prstGeom>
          <a:noFill/>
          <a:ln/>
        </p:spPr>
        <p:txBody>
          <a:bodyPr wrap="square" rtlCol="0" anchor="ctr"/>
          <a:lstStyle/>
          <a:p>
            <a:pPr marL="0" indent="0">
              <a:buNone/>
            </a:pPr>
            <a:r>
              <a:rPr lang="en-US" sz="1600" dirty="0">
                <a:solidFill>
                  <a:srgbClr val="1A1A1A"/>
                </a:solidFill>
                <a:latin typeface="Arial" pitchFamily="34" charset="0"/>
                <a:ea typeface="Arial" pitchFamily="34" charset="-122"/>
                <a:cs typeface="Arial" pitchFamily="34" charset="-120"/>
              </a:rPr>
              <a:t>The combination of health limitations, household disruption, technical issues and continual documentation efforts has made organizing and reviewing materials substantially more difficult than normal.</a:t>
            </a:r>
            <a:endParaRPr lang="en-US" sz="1600" dirty="0"/>
          </a:p>
        </p:txBody>
      </p:sp>
      <p:sp>
        <p:nvSpPr>
          <p:cNvPr id="6" name="Shape 4"/>
          <p:cNvSpPr/>
          <p:nvPr/>
        </p:nvSpPr>
        <p:spPr>
          <a:xfrm>
            <a:off x="0" y="6629400"/>
            <a:ext cx="9144000" cy="228600"/>
          </a:xfrm>
          <a:prstGeom prst="rect">
            <a:avLst/>
          </a:prstGeom>
          <a:solidFill>
            <a:srgbClr val="028090"/>
          </a:solidFill>
          <a:ln w="12700">
            <a:solidFill>
              <a:srgbClr val="028090"/>
            </a:solidFill>
            <a:prstDash val="solid"/>
          </a:ln>
        </p:spPr>
      </p:sp>
      <p:sp>
        <p:nvSpPr>
          <p:cNvPr id="7" name="Text 5"/>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100584"/>
            <a:ext cx="8686800" cy="566928"/>
          </a:xfrm>
          <a:prstGeom prst="rect">
            <a:avLst/>
          </a:prstGeom>
          <a:solidFill>
            <a:srgbClr val="F4F4F4"/>
          </a:solidFill>
          <a:ln>
            <a:solidFill>
              <a:srgbClr val="F4F4F4"/>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100584"/>
            <a:ext cx="164592" cy="566928"/>
          </a:xfrm>
          <a:prstGeom prst="rect">
            <a:avLst/>
          </a:prstGeom>
          <a:solidFill>
            <a:srgbClr val="00AECB"/>
          </a:solidFill>
          <a:ln>
            <a:solidFill>
              <a:srgbClr val="00AECB"/>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56032" y="100584"/>
            <a:ext cx="8321040" cy="566928"/>
          </a:xfrm>
          <a:prstGeom prst="rect">
            <a:avLst/>
          </a:prstGeom>
          <a:noFill/>
        </p:spPr>
        <p:txBody>
          <a:bodyPr wrap="square">
            <a:spAutoFit/>
          </a:bodyPr>
          <a:lstStyle/>
          <a:p>
            <a:pPr algn="l"/>
            <a:r>
              <a:rPr sz="2000" b="1" i="0">
                <a:solidFill>
                  <a:srgbClr val="00606F"/>
                </a:solidFill>
                <a:latin typeface="Calibri"/>
              </a:rPr>
              <a:t>Meet Margaret Scott Lynch — MaggieTheGeek</a:t>
            </a:r>
          </a:p>
        </p:txBody>
      </p:sp>
      <p:sp>
        <p:nvSpPr>
          <p:cNvPr id="5" name="TextBox 4"/>
          <p:cNvSpPr txBox="1"/>
          <p:nvPr/>
        </p:nvSpPr>
        <p:spPr>
          <a:xfrm>
            <a:off x="228600" y="777240"/>
            <a:ext cx="4206240" cy="5760720"/>
          </a:xfrm>
          <a:prstGeom prst="rect">
            <a:avLst/>
          </a:prstGeom>
          <a:noFill/>
        </p:spPr>
        <p:txBody>
          <a:bodyPr wrap="square">
            <a:spAutoFit/>
          </a:bodyPr>
          <a:lstStyle/>
          <a:p>
            <a:pPr algn="l">
              <a:spcAft>
                <a:spcPts val="100"/>
              </a:spcAft>
            </a:pPr>
            <a:r>
              <a:rPr sz="1050" b="1" i="0">
                <a:solidFill>
                  <a:srgbClr val="00606F"/>
                </a:solidFill>
                <a:latin typeface="Calibri"/>
              </a:rPr>
              <a:t>The accidental cat mom.</a:t>
            </a:r>
          </a:p>
          <a:p>
            <a:pPr algn="l">
              <a:spcAft>
                <a:spcPts val="100"/>
              </a:spcAft>
            </a:pPr>
            <a:r>
              <a:rPr sz="1050" b="0" i="0">
                <a:solidFill>
                  <a:srgbClr val="222222"/>
                </a:solidFill>
                <a:latin typeface="Calibri"/>
              </a:rPr>
              <a:t/>
            </a:r>
          </a:p>
          <a:p>
            <a:pPr algn="l">
              <a:spcAft>
                <a:spcPts val="100"/>
              </a:spcAft>
            </a:pPr>
            <a:r>
              <a:rPr sz="1050" b="0" i="0">
                <a:solidFill>
                  <a:srgbClr val="222222"/>
                </a:solidFill>
                <a:latin typeface="Calibri"/>
              </a:rPr>
              <a:t>A self-described "doggie mom," Margaret became a cat rescuer almost by accident and has never looked back.</a:t>
            </a:r>
          </a:p>
          <a:p>
            <a:pPr algn="l">
              <a:spcAft>
                <a:spcPts val="100"/>
              </a:spcAft>
            </a:pPr>
            <a:r>
              <a:rPr sz="1050" b="0" i="0">
                <a:solidFill>
                  <a:srgbClr val="222222"/>
                </a:solidFill>
                <a:latin typeface="Calibri"/>
              </a:rPr>
              <a:t/>
            </a:r>
          </a:p>
          <a:p>
            <a:pPr algn="l">
              <a:spcAft>
                <a:spcPts val="100"/>
              </a:spcAft>
            </a:pPr>
            <a:r>
              <a:rPr sz="1050" b="0" i="0">
                <a:solidFill>
                  <a:srgbClr val="222222"/>
                </a:solidFill>
                <a:latin typeface="Calibri"/>
              </a:rPr>
              <a:t>🐱  Lloyd arrived during COVID when his human began a retina surgery residency in a one-bedroom high-rise. Lloyd was miserable. He needed a home.</a:t>
            </a:r>
          </a:p>
          <a:p>
            <a:pPr algn="l">
              <a:spcAft>
                <a:spcPts val="100"/>
              </a:spcAft>
            </a:pPr>
            <a:r>
              <a:rPr sz="1050" b="0" i="0">
                <a:solidFill>
                  <a:srgbClr val="222222"/>
                </a:solidFill>
                <a:latin typeface="Calibri"/>
              </a:rPr>
              <a:t/>
            </a:r>
          </a:p>
          <a:p>
            <a:pPr algn="l">
              <a:spcAft>
                <a:spcPts val="100"/>
              </a:spcAft>
            </a:pPr>
            <a:r>
              <a:rPr sz="1050" b="0" i="0">
                <a:solidFill>
                  <a:srgbClr val="222222"/>
                </a:solidFill>
                <a:latin typeface="Calibri"/>
              </a:rPr>
              <a:t>🐱  Stella arrived April 4, 2024 — about a month after her human mom died from leukemia. Stella had been an outside cat who wanted to be an only child.</a:t>
            </a:r>
          </a:p>
          <a:p>
            <a:pPr algn="l">
              <a:spcAft>
                <a:spcPts val="100"/>
              </a:spcAft>
            </a:pPr>
            <a:r>
              <a:rPr sz="1050" b="0" i="0">
                <a:solidFill>
                  <a:srgbClr val="222222"/>
                </a:solidFill>
                <a:latin typeface="Calibri"/>
              </a:rPr>
              <a:t/>
            </a:r>
          </a:p>
          <a:p>
            <a:pPr algn="l">
              <a:spcAft>
                <a:spcPts val="100"/>
              </a:spcAft>
            </a:pPr>
            <a:r>
              <a:rPr sz="1050" b="0" i="0">
                <a:solidFill>
                  <a:srgbClr val="222222"/>
                </a:solidFill>
                <a:latin typeface="Calibri"/>
              </a:rPr>
              <a:t>What followed: 2 six-foot gates, repurposed glass dining room doors, Wansview security cameras throughout the house, hemp oil, industrial quantities of cat mint — and two full years of patience.</a:t>
            </a:r>
          </a:p>
          <a:p>
            <a:pPr algn="l">
              <a:spcAft>
                <a:spcPts val="100"/>
              </a:spcAft>
            </a:pPr>
            <a:r>
              <a:rPr sz="1050" b="0" i="0">
                <a:solidFill>
                  <a:srgbClr val="222222"/>
                </a:solidFill>
                <a:latin typeface="Calibri"/>
              </a:rPr>
              <a:t/>
            </a:r>
          </a:p>
          <a:p>
            <a:pPr algn="l">
              <a:spcAft>
                <a:spcPts val="100"/>
              </a:spcAft>
            </a:pPr>
            <a:r>
              <a:rPr sz="1050" b="0" i="1">
                <a:solidFill>
                  <a:srgbClr val="4A7A1E"/>
                </a:solidFill>
                <a:latin typeface="Calibri"/>
              </a:rPr>
              <a:t>Oh — and Margaret is allergic to cats. That's what allergy meds are for.</a:t>
            </a:r>
          </a:p>
          <a:p>
            <a:pPr algn="l">
              <a:spcAft>
                <a:spcPts val="100"/>
              </a:spcAft>
            </a:pPr>
            <a:r>
              <a:rPr sz="1050" b="0" i="0">
                <a:solidFill>
                  <a:srgbClr val="222222"/>
                </a:solidFill>
                <a:latin typeface="Calibri"/>
              </a:rPr>
              <a:t/>
            </a:r>
          </a:p>
          <a:p>
            <a:pPr algn="l">
              <a:spcAft>
                <a:spcPts val="100"/>
              </a:spcAft>
            </a:pPr>
            <a:r>
              <a:rPr sz="1050" b="0" i="1">
                <a:solidFill>
                  <a:srgbClr val="00606F"/>
                </a:solidFill>
                <a:latin typeface="Calibri"/>
              </a:rPr>
              <a:t>"My rescue animals kept me so busy they never made it to Emily's site. That's what real rescue work looks like."</a:t>
            </a:r>
          </a:p>
        </p:txBody>
      </p:sp>
      <p:pic>
        <p:nvPicPr>
          <p:cNvPr id="6" name="Picture 5" descr="foodog_best.jpg"/>
          <p:cNvPicPr>
            <a:picLocks noChangeAspect="1"/>
          </p:cNvPicPr>
          <p:nvPr/>
        </p:nvPicPr>
        <p:blipFill>
          <a:blip r:embed="rId2"/>
          <a:stretch>
            <a:fillRect/>
          </a:stretch>
        </p:blipFill>
        <p:spPr>
          <a:xfrm>
            <a:off x="4617720" y="777240"/>
            <a:ext cx="3794760" cy="3017520"/>
          </a:xfrm>
          <a:prstGeom prst="rect">
            <a:avLst/>
          </a:prstGeom>
        </p:spPr>
      </p:pic>
      <p:sp>
        <p:nvSpPr>
          <p:cNvPr id="7" name="TextBox 6"/>
          <p:cNvSpPr txBox="1"/>
          <p:nvPr/>
        </p:nvSpPr>
        <p:spPr>
          <a:xfrm>
            <a:off x="4617720" y="3840480"/>
            <a:ext cx="3794760" cy="320040"/>
          </a:xfrm>
          <a:prstGeom prst="rect">
            <a:avLst/>
          </a:prstGeom>
          <a:noFill/>
        </p:spPr>
        <p:txBody>
          <a:bodyPr wrap="square">
            <a:spAutoFit/>
          </a:bodyPr>
          <a:lstStyle/>
          <a:p>
            <a:pPr algn="l"/>
            <a:r>
              <a:rPr sz="750" b="0" i="1">
                <a:solidFill>
                  <a:srgbClr val="666666"/>
                </a:solidFill>
                <a:latin typeface="Calibri"/>
              </a:rPr>
              <a:t>Wansview Cat Cam • Sep 4, 2024  —  Stella hides between antique Foo Dogs to ambush Lloyd through the window.</a:t>
            </a:r>
          </a:p>
        </p:txBody>
      </p:sp>
      <p:pic>
        <p:nvPicPr>
          <p:cNvPr id="8" name="Picture 7" descr="mothers_day.png"/>
          <p:cNvPicPr>
            <a:picLocks noChangeAspect="1"/>
          </p:cNvPicPr>
          <p:nvPr/>
        </p:nvPicPr>
        <p:blipFill>
          <a:blip r:embed="rId3"/>
          <a:stretch>
            <a:fillRect/>
          </a:stretch>
        </p:blipFill>
        <p:spPr>
          <a:xfrm>
            <a:off x="4617720" y="4206240"/>
            <a:ext cx="3794760" cy="2331720"/>
          </a:xfrm>
          <a:prstGeom prst="rect">
            <a:avLst/>
          </a:prstGeom>
        </p:spPr>
      </p:pic>
      <p:sp>
        <p:nvSpPr>
          <p:cNvPr id="9" name="TextBox 8"/>
          <p:cNvSpPr txBox="1"/>
          <p:nvPr/>
        </p:nvSpPr>
        <p:spPr>
          <a:xfrm>
            <a:off x="4617720" y="6565392"/>
            <a:ext cx="3794760" cy="228600"/>
          </a:xfrm>
          <a:prstGeom prst="rect">
            <a:avLst/>
          </a:prstGeom>
          <a:noFill/>
        </p:spPr>
        <p:txBody>
          <a:bodyPr wrap="square">
            <a:spAutoFit/>
          </a:bodyPr>
          <a:lstStyle/>
          <a:p>
            <a:pPr algn="l"/>
            <a:r>
              <a:rPr sz="750" b="0" i="1">
                <a:solidFill>
                  <a:srgbClr val="666666"/>
                </a:solidFill>
                <a:latin typeface="Calibri"/>
              </a:rPr>
              <a:t>Mother's Day 2025 — from Stella, Lloyd and The Fam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88519" y="857250"/>
            <a:ext cx="2366963" cy="514350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700">
                <a:solidFill>
                  <a:srgbClr val="028090"/>
                </a:solidFill>
              </a:rPr>
              <a:t>Emily's iMessage — Planned Website Updates</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75839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Important Context</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This was not an abandoned placeholder domain during a documented medical crisis.</a:t>
            </a:r>
          </a:p>
        </p:txBody>
      </p:sp>
      <p:pic>
        <p:nvPicPr>
          <p:cNvPr id="4" name="Picture 3" descr="image1.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259819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Original Website Continuity</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Original branding, uploads and rescue-platform continuity.</a:t>
            </a:r>
          </a:p>
        </p:txBody>
      </p:sp>
      <p:pic>
        <p:nvPicPr>
          <p:cNvPr id="4" name="Picture 3" descr="image2.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113748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Visual Continuity Evidence</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Current disputed site continues displaying recognizable structure and identity.</a:t>
            </a:r>
          </a:p>
        </p:txBody>
      </p:sp>
      <p:pic>
        <p:nvPicPr>
          <p:cNvPr id="4" name="Picture 3" descr="image3.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4210881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Wayback &amp; Technical Continuity</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Archived captures, WordPress continuity and technical overlap.</a:t>
            </a:r>
          </a:p>
        </p:txBody>
      </p:sp>
      <p:pic>
        <p:nvPicPr>
          <p:cNvPr id="4" name="Picture 3" descr="image4.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1337689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Human &amp; Community Impact</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Memorial pages, rescue stories and community outreach were interrupted.</a:t>
            </a:r>
          </a:p>
        </p:txBody>
      </p:sp>
      <p:pic>
        <p:nvPicPr>
          <p:cNvPr id="4" name="Picture 3" descr="image5.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525232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a:pPr>
            <a:r>
              <a:rPr b="1" sz="2000">
                <a:solidFill>
                  <a:srgbClr val="028090"/>
                </a:solidFill>
              </a:rPr>
              <a:t>Closing Request</a:t>
            </a:r>
          </a:p>
        </p:txBody>
      </p:sp>
      <p:sp>
        <p:nvSpPr>
          <p:cNvPr id="3" name="TextBox 2"/>
          <p:cNvSpPr txBox="1"/>
          <p:nvPr/>
        </p:nvSpPr>
        <p:spPr>
          <a:xfrm>
            <a:off x="640080" y="804672"/>
            <a:ext cx="8412480" cy="548640"/>
          </a:xfrm>
          <a:prstGeom prst="rect">
            <a:avLst/>
          </a:prstGeom>
          <a:noFill/>
        </p:spPr>
        <p:txBody>
          <a:bodyPr wrap="square">
            <a:spAutoFit/>
          </a:bodyPr>
          <a:lstStyle/>
          <a:p>
            <a:pPr>
              <a:defRPr sz="1600"/>
            </a:pPr>
            <a:r>
              <a:rPr sz="1200">
                <a:solidFill>
                  <a:srgbClr val="1A1A1A"/>
                </a:solidFill>
              </a:rPr>
              <a:t>Request for compassionate executive review and restoration assistance.</a:t>
            </a:r>
          </a:p>
        </p:txBody>
      </p:sp>
      <p:pic>
        <p:nvPicPr>
          <p:cNvPr id="4" name="Picture 3" descr="image6.png"/>
          <p:cNvPicPr>
            <a:picLocks noChangeAspect="1"/>
          </p:cNvPicPr>
          <p:nvPr/>
        </p:nvPicPr>
        <p:blipFill>
          <a:blip r:embed="rId2"/>
          <a:stretch>
            <a:fillRect/>
          </a:stretch>
        </p:blipFill>
        <p:spPr>
          <a:xfrm>
            <a:off x="731520" y="1280160"/>
            <a:ext cx="8046720" cy="4526280"/>
          </a:xfrm>
          <a:prstGeom prst="rect">
            <a:avLst/>
          </a:prstGeom>
        </p:spPr>
      </p:pic>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83309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PetRescuesByEmily.com</a:t>
            </a:r>
          </a:p>
        </p:txBody>
      </p:sp>
      <p:sp>
        <p:nvSpPr>
          <p:cNvPr id="3" name="TextBox 2"/>
          <p:cNvSpPr txBox="1"/>
          <p:nvPr/>
        </p:nvSpPr>
        <p:spPr>
          <a:xfrm>
            <a:off x="640080" y="1051560"/>
            <a:ext cx="8412480" cy="4846320"/>
          </a:xfrm>
          <a:prstGeom prst="rect">
            <a:avLst/>
          </a:prstGeom>
          <a:noFill/>
        </p:spPr>
        <p:txBody>
          <a:bodyPr wrap="square">
            <a:spAutoFit/>
          </a:bodyPr>
          <a:lstStyle/>
          <a:p>
            <a:pPr>
              <a:defRPr sz="1800"/>
            </a:pPr>
            <a:r>
              <a:rPr sz="1100">
                <a:solidFill>
                  <a:srgbClr val="1A1A1A"/>
                </a:solidFill>
              </a:rPr>
              <a:t>Private Review Archive for GoDaddy Office of the CEO</a:t>
            </a:r>
          </a:p>
          <a:p>
            <a:pPr>
              <a:defRPr sz="1800"/>
            </a:pPr>
            <a:r>
              <a:rPr sz="1100">
                <a:solidFill>
                  <a:srgbClr val="1A1A1A"/>
                </a:solidFill>
              </a:rPr>
              <a:t>Prepared by Margaret Scott Lynch</a:t>
            </a:r>
          </a:p>
          <a:p>
            <a:pPr>
              <a:defRPr sz="1800"/>
            </a:pPr>
            <a:r>
              <a:rPr sz="1100">
                <a:solidFill>
                  <a:srgbClr val="1A1A1A"/>
                </a:solidFill>
              </a:rPr>
              <a:t>ZebraMultimedia / MaggieTheGeek</a:t>
            </a:r>
          </a:p>
          <a:p>
            <a:pPr>
              <a:defRPr sz="1800"/>
            </a:pPr>
            <a:endParaRPr/>
          </a:p>
          <a:p>
            <a:pPr>
              <a:defRPr sz="1800"/>
            </a:pPr>
            <a:r>
              <a:rPr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780500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Purpose of This Archive</a:t>
            </a:r>
          </a:p>
        </p:txBody>
      </p:sp>
      <p:sp>
        <p:nvSpPr>
          <p:cNvPr id="3" name="TextBox 2"/>
          <p:cNvSpPr txBox="1"/>
          <p:nvPr/>
        </p:nvSpPr>
        <p:spPr>
          <a:xfrm>
            <a:off x="640080" y="1051560"/>
            <a:ext cx="8412480" cy="4846320"/>
          </a:xfrm>
          <a:prstGeom prst="rect">
            <a:avLst/>
          </a:prstGeom>
          <a:noFill/>
        </p:spPr>
        <p:txBody>
          <a:bodyPr wrap="square">
            <a:spAutoFit/>
          </a:bodyPr>
          <a:lstStyle/>
          <a:p>
            <a:pPr>
              <a:defRPr sz="1800"/>
            </a:pPr>
            <a:r>
              <a:rPr sz="1100">
                <a:solidFill>
                  <a:srgbClr val="1A1A1A"/>
                </a:solidFill>
              </a:rPr>
              <a:t>• Consolidated private review archive</a:t>
            </a:r>
          </a:p>
          <a:p>
            <a:pPr>
              <a:defRPr sz="1800"/>
            </a:pPr>
            <a:r>
              <a:rPr sz="1100">
                <a:solidFill>
                  <a:srgbClr val="1A1A1A"/>
                </a:solidFill>
              </a:rPr>
              <a:t>• Visual continuity evidence</a:t>
            </a:r>
          </a:p>
          <a:p>
            <a:pPr>
              <a:defRPr sz="1800"/>
            </a:pPr>
            <a:r>
              <a:rPr sz="1100">
                <a:solidFill>
                  <a:srgbClr val="1A1A1A"/>
                </a:solidFill>
              </a:rPr>
              <a:t>• Original WordPress hosting continuity</a:t>
            </a:r>
          </a:p>
          <a:p>
            <a:pPr>
              <a:defRPr sz="1800"/>
            </a:pPr>
            <a:r>
              <a:rPr sz="1100">
                <a:solidFill>
                  <a:srgbClr val="1A1A1A"/>
                </a:solidFill>
              </a:rPr>
              <a:t>• Source-code continuity observations</a:t>
            </a:r>
          </a:p>
          <a:p>
            <a:pPr>
              <a:defRPr sz="1800"/>
            </a:pPr>
            <a:r>
              <a:rPr sz="1100">
                <a:solidFill>
                  <a:srgbClr val="1A1A1A"/>
                </a:solidFill>
              </a:rPr>
              <a:t>• Wayback Machine continuity</a:t>
            </a:r>
          </a:p>
          <a:p>
            <a:pPr>
              <a:defRPr sz="1800"/>
            </a:pPr>
            <a:r>
              <a:rPr sz="1100">
                <a:solidFill>
                  <a:srgbClr val="1A1A1A"/>
                </a:solidFill>
              </a:rPr>
              <a:t>• Rescue platform history and context</a:t>
            </a:r>
          </a:p>
          <a:p>
            <a:pPr>
              <a:defRPr sz="1800"/>
            </a:pPr>
            <a:endParaRPr/>
          </a:p>
          <a:p>
            <a:pPr>
              <a:defRPr sz="1800"/>
            </a:pPr>
            <a:r>
              <a:rPr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473313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Important Context</a:t>
            </a:r>
          </a:p>
        </p:txBody>
      </p:sp>
      <p:sp>
        <p:nvSpPr>
          <p:cNvPr id="3" name="TextBox 2"/>
          <p:cNvSpPr txBox="1"/>
          <p:nvPr/>
        </p:nvSpPr>
        <p:spPr>
          <a:xfrm>
            <a:off x="640080" y="1238552"/>
            <a:ext cx="7183120" cy="2585323"/>
          </a:xfrm>
          <a:prstGeom prst="rect">
            <a:avLst/>
          </a:prstGeom>
          <a:noFill/>
        </p:spPr>
        <p:txBody>
          <a:bodyPr wrap="square">
            <a:spAutoFit/>
          </a:bodyPr>
          <a:lstStyle/>
          <a:p>
            <a:pPr>
              <a:defRPr sz="1800"/>
            </a:pPr>
            <a:r>
              <a:rPr dirty="0" sz="1100">
                <a:solidFill>
                  <a:srgbClr val="1A1A1A"/>
                </a:solidFill>
              </a:rPr>
              <a:t>• The first and biggest mistake was the missed renewal during a documented health crisis</a:t>
            </a:r>
          </a:p>
          <a:p>
            <a:pPr>
              <a:defRPr sz="1800"/>
            </a:pPr>
            <a:r>
              <a:rPr dirty="0" sz="1100">
                <a:solidFill>
                  <a:srgbClr val="1A1A1A"/>
                </a:solidFill>
              </a:rPr>
              <a:t>• This was not an abandoned placeholder domain</a:t>
            </a:r>
          </a:p>
          <a:p>
            <a:pPr>
              <a:defRPr sz="1800"/>
            </a:pPr>
            <a:r>
              <a:rPr dirty="0" sz="1100">
                <a:solidFill>
                  <a:srgbClr val="1A1A1A"/>
                </a:solidFill>
              </a:rPr>
              <a:t>• The website represented years of active rescue advocacy and original content</a:t>
            </a:r>
          </a:p>
          <a:p>
            <a:pPr>
              <a:defRPr sz="1800"/>
            </a:pPr>
            <a:r>
              <a:rPr dirty="0" sz="1100">
                <a:solidFill>
                  <a:srgbClr val="1A1A1A"/>
                </a:solidFill>
              </a:rPr>
              <a:t>• The current disputed site continues displaying substantial continuity with the original platform</a:t>
            </a:r>
          </a:p>
          <a:p>
            <a:pPr>
              <a:defRPr sz="1800"/>
            </a:pPr>
            <a:endParaRPr dirty="0"/>
          </a:p>
          <a:p>
            <a:pPr>
              <a:defRPr sz="1800"/>
            </a:pPr>
            <a:r>
              <a:rPr dirty="0"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4228711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100584"/>
            <a:ext cx="8686800" cy="566928"/>
          </a:xfrm>
          <a:prstGeom prst="rect">
            <a:avLst/>
          </a:prstGeom>
          <a:solidFill>
            <a:srgbClr val="F4F4F4"/>
          </a:solidFill>
          <a:ln>
            <a:solidFill>
              <a:srgbClr val="F4F4F4"/>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100584"/>
            <a:ext cx="164592" cy="566928"/>
          </a:xfrm>
          <a:prstGeom prst="rect">
            <a:avLst/>
          </a:prstGeom>
          <a:solidFill>
            <a:srgbClr val="8DC63F"/>
          </a:solidFill>
          <a:ln>
            <a:solidFill>
              <a:srgbClr val="8DC63F"/>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56032" y="100584"/>
            <a:ext cx="8321040" cy="566928"/>
          </a:xfrm>
          <a:prstGeom prst="rect">
            <a:avLst/>
          </a:prstGeom>
          <a:noFill/>
        </p:spPr>
        <p:txBody>
          <a:bodyPr wrap="square">
            <a:spAutoFit/>
          </a:bodyPr>
          <a:lstStyle/>
          <a:p>
            <a:pPr algn="l"/>
            <a:r>
              <a:rPr sz="2000" b="1" i="0">
                <a:solidFill>
                  <a:srgbClr val="00606F"/>
                </a:solidFill>
                <a:latin typeface="Calibri"/>
              </a:rPr>
              <a:t>A Loyal GoDaddy Customer — 72 Domains and Counting</a:t>
            </a:r>
          </a:p>
        </p:txBody>
      </p:sp>
      <p:sp>
        <p:nvSpPr>
          <p:cNvPr id="5" name="Rectangle 4"/>
          <p:cNvSpPr/>
          <p:nvPr/>
        </p:nvSpPr>
        <p:spPr>
          <a:xfrm>
            <a:off x="228600" y="804672"/>
            <a:ext cx="1645920" cy="1371600"/>
          </a:xfrm>
          <a:prstGeom prst="rect">
            <a:avLst/>
          </a:prstGeom>
          <a:solidFill>
            <a:srgbClr val="00AECB"/>
          </a:solidFill>
          <a:ln>
            <a:solidFill>
              <a:srgbClr val="00AECB"/>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28600" y="822960"/>
            <a:ext cx="1645920" cy="777240"/>
          </a:xfrm>
          <a:prstGeom prst="rect">
            <a:avLst/>
          </a:prstGeom>
          <a:noFill/>
        </p:spPr>
        <p:txBody>
          <a:bodyPr wrap="square">
            <a:spAutoFit/>
          </a:bodyPr>
          <a:lstStyle/>
          <a:p>
            <a:pPr algn="ctr"/>
            <a:r>
              <a:rPr sz="6000" b="1" i="0">
                <a:solidFill>
                  <a:srgbClr val="FFFFFF"/>
                </a:solidFill>
                <a:latin typeface="Calibri"/>
              </a:rPr>
              <a:t>72</a:t>
            </a:r>
          </a:p>
        </p:txBody>
      </p:sp>
      <p:sp>
        <p:nvSpPr>
          <p:cNvPr id="7" name="TextBox 6"/>
          <p:cNvSpPr txBox="1"/>
          <p:nvPr/>
        </p:nvSpPr>
        <p:spPr>
          <a:xfrm>
            <a:off x="228600" y="1572768"/>
            <a:ext cx="1645920" cy="320040"/>
          </a:xfrm>
          <a:prstGeom prst="rect">
            <a:avLst/>
          </a:prstGeom>
          <a:noFill/>
        </p:spPr>
        <p:txBody>
          <a:bodyPr wrap="square">
            <a:spAutoFit/>
          </a:bodyPr>
          <a:lstStyle/>
          <a:p>
            <a:pPr algn="ctr"/>
            <a:r>
              <a:rPr sz="1100" b="1" i="0">
                <a:solidFill>
                  <a:srgbClr val="FFFFFF"/>
                </a:solidFill>
                <a:latin typeface="Calibri"/>
              </a:rPr>
              <a:t>DOMAINS</a:t>
            </a:r>
          </a:p>
        </p:txBody>
      </p:sp>
      <p:sp>
        <p:nvSpPr>
          <p:cNvPr id="8" name="TextBox 7"/>
          <p:cNvSpPr txBox="1"/>
          <p:nvPr/>
        </p:nvSpPr>
        <p:spPr>
          <a:xfrm>
            <a:off x="2057400" y="804672"/>
            <a:ext cx="6492240" cy="822960"/>
          </a:xfrm>
          <a:prstGeom prst="rect">
            <a:avLst/>
          </a:prstGeom>
          <a:noFill/>
        </p:spPr>
        <p:txBody>
          <a:bodyPr wrap="square">
            <a:spAutoFit/>
          </a:bodyPr>
          <a:lstStyle/>
          <a:p>
            <a:pPr algn="l"/>
            <a:r>
              <a:rPr sz="1100" b="0" i="0">
                <a:solidFill>
                  <a:srgbClr val="222222"/>
                </a:solidFill>
                <a:latin typeface="Calibri"/>
              </a:rPr>
              <a:t>Margaret Scott Lynch is not a casual GoDaddy user. She has maintained 72 combined domain names — each purchased with intention. Her rescue-related portfolio alone demonstrates a clear, established pattern of purpose:</a:t>
            </a:r>
          </a:p>
        </p:txBody>
      </p:sp>
      <p:sp>
        <p:nvSpPr>
          <p:cNvPr id="9" name="Rectangle 8"/>
          <p:cNvSpPr/>
          <p:nvPr/>
        </p:nvSpPr>
        <p:spPr>
          <a:xfrm>
            <a:off x="2057400" y="1691640"/>
            <a:ext cx="6492240" cy="960120"/>
          </a:xfrm>
          <a:prstGeom prst="rect">
            <a:avLst/>
          </a:prstGeom>
          <a:solidFill>
            <a:srgbClr val="E8F8EC"/>
          </a:solidFill>
          <a:ln>
            <a:solidFill>
              <a:srgbClr val="E8F8E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2148840" y="1737360"/>
            <a:ext cx="6309360" cy="868680"/>
          </a:xfrm>
          <a:prstGeom prst="rect">
            <a:avLst/>
          </a:prstGeom>
          <a:noFill/>
        </p:spPr>
        <p:txBody>
          <a:bodyPr wrap="square">
            <a:spAutoFit/>
          </a:bodyPr>
          <a:lstStyle/>
          <a:p>
            <a:pPr algn="l"/>
            <a:r>
              <a:rPr sz="1050" b="1" i="0">
                <a:solidFill>
                  <a:srgbClr val="4A7A1E"/>
                </a:solidFill>
                <a:latin typeface="Calibri"/>
              </a:rPr>
              <a:t>petrescuesbyemily.com  •  petrescues.info  •  petrescues.us  •  petrescues.shop  •  petrescues.store  •  georgiarescues.shop  •  georgiarescues.store  •  maggiethecatlady.com</a:t>
            </a:r>
          </a:p>
        </p:txBody>
      </p:sp>
      <p:sp>
        <p:nvSpPr>
          <p:cNvPr id="11" name="TextBox 10"/>
          <p:cNvSpPr txBox="1"/>
          <p:nvPr/>
        </p:nvSpPr>
        <p:spPr>
          <a:xfrm>
            <a:off x="228600" y="2788920"/>
            <a:ext cx="4160520" cy="3931920"/>
          </a:xfrm>
          <a:prstGeom prst="rect">
            <a:avLst/>
          </a:prstGeom>
          <a:noFill/>
        </p:spPr>
        <p:txBody>
          <a:bodyPr wrap="square">
            <a:spAutoFit/>
          </a:bodyPr>
          <a:lstStyle/>
          <a:p>
            <a:pPr algn="l">
              <a:spcAft>
                <a:spcPts val="50"/>
              </a:spcAft>
            </a:pPr>
            <a:r>
              <a:rPr sz="850" b="0" i="0">
                <a:solidFill>
                  <a:srgbClr val="222222"/>
                </a:solidFill>
                <a:latin typeface="Calibri"/>
              </a:rPr>
              <a:t>nbshs.com</a:t>
            </a:r>
          </a:p>
          <a:p>
            <a:pPr algn="l">
              <a:spcAft>
                <a:spcPts val="50"/>
              </a:spcAft>
            </a:pPr>
            <a:r>
              <a:rPr sz="850" b="0" i="0">
                <a:solidFill>
                  <a:srgbClr val="222222"/>
                </a:solidFill>
                <a:latin typeface="Calibri"/>
              </a:rPr>
              <a:t>myzmusic.com</a:t>
            </a:r>
          </a:p>
          <a:p>
            <a:pPr algn="l">
              <a:spcAft>
                <a:spcPts val="50"/>
              </a:spcAft>
            </a:pPr>
            <a:r>
              <a:rPr sz="850" b="0" i="0">
                <a:solidFill>
                  <a:srgbClr val="222222"/>
                </a:solidFill>
                <a:latin typeface="Calibri"/>
              </a:rPr>
              <a:t>myzmall.com</a:t>
            </a:r>
          </a:p>
          <a:p>
            <a:pPr algn="l">
              <a:spcAft>
                <a:spcPts val="50"/>
              </a:spcAft>
            </a:pPr>
            <a:r>
              <a:rPr sz="850" b="0" i="0">
                <a:solidFill>
                  <a:srgbClr val="222222"/>
                </a:solidFill>
                <a:latin typeface="Calibri"/>
              </a:rPr>
              <a:t>mrsclaus.ai</a:t>
            </a:r>
          </a:p>
          <a:p>
            <a:pPr algn="l">
              <a:spcAft>
                <a:spcPts val="50"/>
              </a:spcAft>
            </a:pPr>
            <a:r>
              <a:rPr sz="850" b="0" i="0">
                <a:solidFill>
                  <a:srgbClr val="222222"/>
                </a:solidFill>
                <a:latin typeface="Calibri"/>
              </a:rPr>
              <a:t>maggiethegeek.us</a:t>
            </a:r>
          </a:p>
          <a:p>
            <a:pPr algn="l">
              <a:spcAft>
                <a:spcPts val="50"/>
              </a:spcAft>
            </a:pPr>
            <a:r>
              <a:rPr sz="850" b="0" i="0">
                <a:solidFill>
                  <a:srgbClr val="222222"/>
                </a:solidFill>
                <a:latin typeface="Calibri"/>
              </a:rPr>
              <a:t>maggiethegeek.com</a:t>
            </a:r>
          </a:p>
          <a:p>
            <a:pPr algn="l">
              <a:spcAft>
                <a:spcPts val="50"/>
              </a:spcAft>
            </a:pPr>
            <a:r>
              <a:rPr sz="850" b="0" i="0">
                <a:solidFill>
                  <a:srgbClr val="222222"/>
                </a:solidFill>
                <a:latin typeface="Calibri"/>
              </a:rPr>
              <a:t>maggiethegeek.ai</a:t>
            </a:r>
          </a:p>
          <a:p>
            <a:pPr algn="l">
              <a:spcAft>
                <a:spcPts val="50"/>
              </a:spcAft>
            </a:pPr>
            <a:r>
              <a:rPr sz="850" b="0" i="0">
                <a:solidFill>
                  <a:srgbClr val="222222"/>
                </a:solidFill>
                <a:latin typeface="Calibri"/>
              </a:rPr>
              <a:t>leopardskinproductions.com</a:t>
            </a:r>
          </a:p>
          <a:p>
            <a:pPr algn="l">
              <a:spcAft>
                <a:spcPts val="50"/>
              </a:spcAft>
            </a:pPr>
            <a:r>
              <a:rPr sz="850" b="0" i="0">
                <a:solidFill>
                  <a:srgbClr val="222222"/>
                </a:solidFill>
                <a:latin typeface="Calibri"/>
              </a:rPr>
              <a:t>leakygutsyndrome.ai</a:t>
            </a:r>
          </a:p>
          <a:p>
            <a:pPr algn="l">
              <a:spcAft>
                <a:spcPts val="50"/>
              </a:spcAft>
            </a:pPr>
            <a:r>
              <a:rPr sz="850" b="0" i="0">
                <a:solidFill>
                  <a:srgbClr val="222222"/>
                </a:solidFill>
                <a:latin typeface="Calibri"/>
              </a:rPr>
              <a:t>karmaismypitbull.com</a:t>
            </a:r>
          </a:p>
          <a:p>
            <a:pPr algn="l">
              <a:spcAft>
                <a:spcPts val="50"/>
              </a:spcAft>
            </a:pPr>
            <a:r>
              <a:rPr sz="850" b="0" i="0">
                <a:solidFill>
                  <a:srgbClr val="222222"/>
                </a:solidFill>
                <a:latin typeface="Calibri"/>
              </a:rPr>
              <a:t>iwantmorecowbell.com</a:t>
            </a:r>
          </a:p>
          <a:p>
            <a:pPr algn="l">
              <a:spcAft>
                <a:spcPts val="50"/>
              </a:spcAft>
            </a:pPr>
            <a:r>
              <a:rPr sz="850" b="0" i="0">
                <a:solidFill>
                  <a:srgbClr val="222222"/>
                </a:solidFill>
                <a:latin typeface="Calibri"/>
              </a:rPr>
              <a:t>healthpointsacupuncture.com</a:t>
            </a:r>
          </a:p>
          <a:p>
            <a:pPr algn="l">
              <a:spcAft>
                <a:spcPts val="50"/>
              </a:spcAft>
            </a:pPr>
            <a:r>
              <a:rPr sz="850" b="0" i="0">
                <a:solidFill>
                  <a:srgbClr val="222222"/>
                </a:solidFill>
                <a:latin typeface="Calibri"/>
              </a:rPr>
              <a:t>grabandgoboxes.com</a:t>
            </a:r>
          </a:p>
          <a:p>
            <a:pPr algn="l">
              <a:spcAft>
                <a:spcPts val="50"/>
              </a:spcAft>
            </a:pPr>
            <a:r>
              <a:rPr sz="850" b="0" i="0">
                <a:solidFill>
                  <a:srgbClr val="222222"/>
                </a:solidFill>
                <a:latin typeface="Calibri"/>
              </a:rPr>
              <a:t>goddessofgeeks.com</a:t>
            </a:r>
          </a:p>
          <a:p>
            <a:pPr algn="l">
              <a:spcAft>
                <a:spcPts val="50"/>
              </a:spcAft>
            </a:pPr>
            <a:r>
              <a:rPr sz="850" b="0" i="0">
                <a:solidFill>
                  <a:srgbClr val="222222"/>
                </a:solidFill>
                <a:latin typeface="Calibri"/>
              </a:rPr>
              <a:t>fourwisebyrdes.us</a:t>
            </a:r>
          </a:p>
          <a:p>
            <a:pPr algn="l">
              <a:spcAft>
                <a:spcPts val="50"/>
              </a:spcAft>
            </a:pPr>
            <a:r>
              <a:rPr sz="850" b="0" i="0">
                <a:solidFill>
                  <a:srgbClr val="222222"/>
                </a:solidFill>
                <a:latin typeface="Calibri"/>
              </a:rPr>
              <a:t>fourwisebyrdes.com</a:t>
            </a:r>
          </a:p>
          <a:p>
            <a:pPr algn="l">
              <a:spcAft>
                <a:spcPts val="50"/>
              </a:spcAft>
            </a:pPr>
            <a:r>
              <a:rPr sz="850" b="0" i="0">
                <a:solidFill>
                  <a:srgbClr val="222222"/>
                </a:solidFill>
                <a:latin typeface="Calibri"/>
              </a:rPr>
              <a:t>fourwisebirds.com</a:t>
            </a:r>
          </a:p>
          <a:p>
            <a:pPr algn="l">
              <a:spcAft>
                <a:spcPts val="50"/>
              </a:spcAft>
            </a:pPr>
            <a:r>
              <a:rPr sz="850" b="0" i="0">
                <a:solidFill>
                  <a:srgbClr val="222222"/>
                </a:solidFill>
                <a:latin typeface="Calibri"/>
              </a:rPr>
              <a:t>fireballtherapy.com</a:t>
            </a:r>
          </a:p>
          <a:p>
            <a:pPr algn="l">
              <a:spcAft>
                <a:spcPts val="50"/>
              </a:spcAft>
            </a:pPr>
            <a:r>
              <a:rPr sz="850" b="0" i="0">
                <a:solidFill>
                  <a:srgbClr val="222222"/>
                </a:solidFill>
                <a:latin typeface="Calibri"/>
              </a:rPr>
              <a:t>doubledowndon.com</a:t>
            </a:r>
          </a:p>
          <a:p>
            <a:pPr algn="l">
              <a:spcAft>
                <a:spcPts val="50"/>
              </a:spcAft>
            </a:pPr>
            <a:r>
              <a:rPr sz="850" b="0" i="0">
                <a:solidFill>
                  <a:srgbClr val="222222"/>
                </a:solidFill>
                <a:latin typeface="Calibri"/>
              </a:rPr>
              <a:t>craftstore.ai</a:t>
            </a:r>
          </a:p>
          <a:p>
            <a:pPr algn="l">
              <a:spcAft>
                <a:spcPts val="50"/>
              </a:spcAft>
            </a:pPr>
            <a:r>
              <a:rPr sz="850" b="0" i="0">
                <a:solidFill>
                  <a:srgbClr val="222222"/>
                </a:solidFill>
                <a:latin typeface="Calibri"/>
              </a:rPr>
              <a:t>clickheresanta.com</a:t>
            </a:r>
          </a:p>
          <a:p>
            <a:pPr algn="l">
              <a:spcAft>
                <a:spcPts val="50"/>
              </a:spcAft>
            </a:pPr>
            <a:r>
              <a:rPr sz="850" b="0" i="0">
                <a:solidFill>
                  <a:srgbClr val="222222"/>
                </a:solidFill>
                <a:latin typeface="Calibri"/>
              </a:rPr>
              <a:t>caryacupuncture.com</a:t>
            </a:r>
          </a:p>
          <a:p>
            <a:pPr algn="l">
              <a:spcAft>
                <a:spcPts val="50"/>
              </a:spcAft>
            </a:pPr>
            <a:r>
              <a:rPr sz="850" b="0" i="0">
                <a:solidFill>
                  <a:srgbClr val="222222"/>
                </a:solidFill>
                <a:latin typeface="Calibri"/>
              </a:rPr>
              <a:t>zpartyanimals.com</a:t>
            </a:r>
          </a:p>
          <a:p>
            <a:pPr algn="l">
              <a:spcAft>
                <a:spcPts val="50"/>
              </a:spcAft>
            </a:pPr>
            <a:r>
              <a:rPr sz="850" b="0" i="0">
                <a:solidFill>
                  <a:srgbClr val="222222"/>
                </a:solidFill>
                <a:latin typeface="Calibri"/>
              </a:rPr>
              <a:t>zmallz.com</a:t>
            </a:r>
          </a:p>
          <a:p>
            <a:pPr algn="l">
              <a:spcAft>
                <a:spcPts val="50"/>
              </a:spcAft>
            </a:pPr>
            <a:r>
              <a:rPr sz="850" b="0" i="0">
                <a:solidFill>
                  <a:srgbClr val="222222"/>
                </a:solidFill>
                <a:latin typeface="Calibri"/>
              </a:rPr>
              <a:t>zebramultimedia.net</a:t>
            </a:r>
          </a:p>
          <a:p>
            <a:pPr algn="l">
              <a:spcAft>
                <a:spcPts val="50"/>
              </a:spcAft>
            </a:pPr>
            <a:r>
              <a:rPr sz="850" b="0" i="0">
                <a:solidFill>
                  <a:srgbClr val="222222"/>
                </a:solidFill>
                <a:latin typeface="Calibri"/>
              </a:rPr>
              <a:t>zebramultimedia.ai</a:t>
            </a:r>
          </a:p>
          <a:p>
            <a:pPr algn="l">
              <a:spcAft>
                <a:spcPts val="50"/>
              </a:spcAft>
            </a:pPr>
            <a:r>
              <a:rPr sz="850" b="0" i="0">
                <a:solidFill>
                  <a:srgbClr val="222222"/>
                </a:solidFill>
                <a:latin typeface="Calibri"/>
              </a:rPr>
              <a:t>zdiscountdomains.com</a:t>
            </a:r>
          </a:p>
          <a:p>
            <a:pPr algn="l">
              <a:spcAft>
                <a:spcPts val="50"/>
              </a:spcAft>
            </a:pPr>
            <a:r>
              <a:rPr sz="850" b="0" i="0">
                <a:solidFill>
                  <a:srgbClr val="222222"/>
                </a:solidFill>
                <a:latin typeface="Calibri"/>
              </a:rPr>
              <a:t>wiseowlcalligraphy.com</a:t>
            </a:r>
          </a:p>
          <a:p>
            <a:pPr algn="l">
              <a:spcAft>
                <a:spcPts val="50"/>
              </a:spcAft>
            </a:pPr>
            <a:r>
              <a:rPr sz="850" b="0" i="0">
                <a:solidFill>
                  <a:srgbClr val="222222"/>
                </a:solidFill>
                <a:latin typeface="Calibri"/>
              </a:rPr>
              <a:t>williamsburgantiques.com</a:t>
            </a:r>
          </a:p>
          <a:p>
            <a:pPr algn="l">
              <a:spcAft>
                <a:spcPts val="50"/>
              </a:spcAft>
            </a:pPr>
            <a:r>
              <a:rPr sz="850" b="0" i="0">
                <a:solidFill>
                  <a:srgbClr val="222222"/>
                </a:solidFill>
                <a:latin typeface="Calibri"/>
              </a:rPr>
              <a:t>thebookofduh.com</a:t>
            </a:r>
          </a:p>
          <a:p>
            <a:pPr algn="l">
              <a:spcAft>
                <a:spcPts val="50"/>
              </a:spcAft>
            </a:pPr>
            <a:r>
              <a:rPr sz="850" b="0" i="0">
                <a:solidFill>
                  <a:srgbClr val="222222"/>
                </a:solidFill>
                <a:latin typeface="Calibri"/>
              </a:rPr>
              <a:t>shopsatthemall.com</a:t>
            </a:r>
          </a:p>
          <a:p>
            <a:pPr algn="l">
              <a:spcAft>
                <a:spcPts val="50"/>
              </a:spcAft>
            </a:pPr>
            <a:r>
              <a:rPr sz="850" b="0" i="0">
                <a:solidFill>
                  <a:srgbClr val="222222"/>
                </a:solidFill>
                <a:latin typeface="Calibri"/>
              </a:rPr>
              <a:t>secretsantashopping.com</a:t>
            </a:r>
          </a:p>
          <a:p>
            <a:pPr algn="l">
              <a:spcAft>
                <a:spcPts val="50"/>
              </a:spcAft>
            </a:pPr>
            <a:r>
              <a:rPr sz="850" b="0" i="0">
                <a:solidFill>
                  <a:srgbClr val="222222"/>
                </a:solidFill>
                <a:latin typeface="Calibri"/>
              </a:rPr>
              <a:t>partystore.ai</a:t>
            </a:r>
          </a:p>
          <a:p>
            <a:pPr algn="l">
              <a:spcAft>
                <a:spcPts val="50"/>
              </a:spcAft>
            </a:pPr>
            <a:r>
              <a:rPr sz="850" b="0" i="0">
                <a:solidFill>
                  <a:srgbClr val="222222"/>
                </a:solidFill>
                <a:latin typeface="Calibri"/>
              </a:rPr>
              <a:t>originallyscott.com</a:t>
            </a:r>
          </a:p>
          <a:p>
            <a:pPr algn="l">
              <a:spcAft>
                <a:spcPts val="50"/>
              </a:spcAft>
            </a:pPr>
            <a:r>
              <a:rPr sz="850" b="0" i="0">
                <a:solidFill>
                  <a:srgbClr val="222222"/>
                </a:solidFill>
                <a:latin typeface="Calibri"/>
              </a:rPr>
              <a:t>zebramultimedia.com</a:t>
            </a:r>
          </a:p>
        </p:txBody>
      </p:sp>
      <p:sp>
        <p:nvSpPr>
          <p:cNvPr id="12" name="TextBox 11"/>
          <p:cNvSpPr txBox="1"/>
          <p:nvPr/>
        </p:nvSpPr>
        <p:spPr>
          <a:xfrm>
            <a:off x="4480560" y="2788920"/>
            <a:ext cx="4160520" cy="3931920"/>
          </a:xfrm>
          <a:prstGeom prst="rect">
            <a:avLst/>
          </a:prstGeom>
          <a:noFill/>
        </p:spPr>
        <p:txBody>
          <a:bodyPr wrap="square">
            <a:spAutoFit/>
          </a:bodyPr>
          <a:lstStyle/>
          <a:p>
            <a:pPr algn="l">
              <a:spcAft>
                <a:spcPts val="50"/>
              </a:spcAft>
            </a:pPr>
            <a:r>
              <a:rPr sz="850" b="0" i="0">
                <a:solidFill>
                  <a:srgbClr val="222222"/>
                </a:solidFill>
                <a:latin typeface="Calibri"/>
              </a:rPr>
              <a:t>buildingtraintracks.info</a:t>
            </a:r>
          </a:p>
          <a:p>
            <a:pPr algn="l">
              <a:spcAft>
                <a:spcPts val="50"/>
              </a:spcAft>
            </a:pPr>
            <a:r>
              <a:rPr sz="850" b="0" i="0">
                <a:solidFill>
                  <a:srgbClr val="222222"/>
                </a:solidFill>
                <a:latin typeface="Calibri"/>
              </a:rPr>
              <a:t>raleighnc.info</a:t>
            </a:r>
          </a:p>
          <a:p>
            <a:pPr algn="l">
              <a:spcAft>
                <a:spcPts val="50"/>
              </a:spcAft>
            </a:pPr>
            <a:r>
              <a:rPr sz="850" b="1" i="0">
                <a:solidFill>
                  <a:srgbClr val="4A7A1E"/>
                </a:solidFill>
                <a:latin typeface="Calibri"/>
              </a:rPr>
              <a:t>petrescues.info</a:t>
            </a:r>
          </a:p>
          <a:p>
            <a:pPr algn="l">
              <a:spcAft>
                <a:spcPts val="50"/>
              </a:spcAft>
            </a:pPr>
            <a:r>
              <a:rPr sz="850" b="1" i="0">
                <a:solidFill>
                  <a:srgbClr val="4A7A1E"/>
                </a:solidFill>
                <a:latin typeface="Calibri"/>
              </a:rPr>
              <a:t>petrescues.us</a:t>
            </a:r>
          </a:p>
          <a:p>
            <a:pPr algn="l">
              <a:spcAft>
                <a:spcPts val="50"/>
              </a:spcAft>
            </a:pPr>
            <a:r>
              <a:rPr sz="850" b="0" i="0">
                <a:solidFill>
                  <a:srgbClr val="222222"/>
                </a:solidFill>
                <a:latin typeface="Calibri"/>
              </a:rPr>
              <a:t>raleighnc.pro</a:t>
            </a:r>
          </a:p>
          <a:p>
            <a:pPr algn="l">
              <a:spcAft>
                <a:spcPts val="50"/>
              </a:spcAft>
            </a:pPr>
            <a:r>
              <a:rPr sz="850" b="0" i="0">
                <a:solidFill>
                  <a:srgbClr val="222222"/>
                </a:solidFill>
                <a:latin typeface="Calibri"/>
              </a:rPr>
              <a:t>buildingtraintracks.shop</a:t>
            </a:r>
          </a:p>
          <a:p>
            <a:pPr algn="l">
              <a:spcAft>
                <a:spcPts val="50"/>
              </a:spcAft>
            </a:pPr>
            <a:r>
              <a:rPr sz="850" b="0" i="0">
                <a:solidFill>
                  <a:srgbClr val="222222"/>
                </a:solidFill>
                <a:latin typeface="Calibri"/>
              </a:rPr>
              <a:t>buildingtraintracks.store</a:t>
            </a:r>
          </a:p>
          <a:p>
            <a:pPr algn="l">
              <a:spcAft>
                <a:spcPts val="50"/>
              </a:spcAft>
            </a:pPr>
            <a:r>
              <a:rPr sz="850" b="1" i="0">
                <a:solidFill>
                  <a:srgbClr val="4A7A1E"/>
                </a:solidFill>
                <a:latin typeface="Calibri"/>
              </a:rPr>
              <a:t>georgiarescues.shop</a:t>
            </a:r>
          </a:p>
          <a:p>
            <a:pPr algn="l">
              <a:spcAft>
                <a:spcPts val="50"/>
              </a:spcAft>
            </a:pPr>
            <a:r>
              <a:rPr sz="850" b="1" i="0">
                <a:solidFill>
                  <a:srgbClr val="4A7A1E"/>
                </a:solidFill>
                <a:latin typeface="Calibri"/>
              </a:rPr>
              <a:t>georgiarescues.store</a:t>
            </a:r>
          </a:p>
          <a:p>
            <a:pPr algn="l">
              <a:spcAft>
                <a:spcPts val="50"/>
              </a:spcAft>
            </a:pPr>
            <a:r>
              <a:rPr sz="850" b="0" i="0">
                <a:solidFill>
                  <a:srgbClr val="222222"/>
                </a:solidFill>
                <a:latin typeface="Calibri"/>
              </a:rPr>
              <a:t>newbernnc.shop</a:t>
            </a:r>
          </a:p>
          <a:p>
            <a:pPr algn="l">
              <a:spcAft>
                <a:spcPts val="50"/>
              </a:spcAft>
            </a:pPr>
            <a:r>
              <a:rPr sz="850" b="0" i="0">
                <a:solidFill>
                  <a:srgbClr val="222222"/>
                </a:solidFill>
                <a:latin typeface="Calibri"/>
              </a:rPr>
              <a:t>newbernnc.store</a:t>
            </a:r>
          </a:p>
          <a:p>
            <a:pPr algn="l">
              <a:spcAft>
                <a:spcPts val="50"/>
              </a:spcAft>
            </a:pPr>
            <a:r>
              <a:rPr sz="850" b="1" i="0">
                <a:solidFill>
                  <a:srgbClr val="4A7A1E"/>
                </a:solidFill>
                <a:latin typeface="Calibri"/>
              </a:rPr>
              <a:t>petrescues.shop</a:t>
            </a:r>
          </a:p>
          <a:p>
            <a:pPr algn="l">
              <a:spcAft>
                <a:spcPts val="50"/>
              </a:spcAft>
            </a:pPr>
            <a:r>
              <a:rPr sz="850" b="1" i="0">
                <a:solidFill>
                  <a:srgbClr val="4A7A1E"/>
                </a:solidFill>
                <a:latin typeface="Calibri"/>
              </a:rPr>
              <a:t>petrescues.store</a:t>
            </a:r>
          </a:p>
          <a:p>
            <a:pPr algn="l">
              <a:spcAft>
                <a:spcPts val="50"/>
              </a:spcAft>
            </a:pPr>
            <a:r>
              <a:rPr sz="850" b="0" i="0">
                <a:solidFill>
                  <a:srgbClr val="222222"/>
                </a:solidFill>
                <a:latin typeface="Calibri"/>
              </a:rPr>
              <a:t>raleighnc.store</a:t>
            </a:r>
          </a:p>
          <a:p>
            <a:pPr algn="l">
              <a:spcAft>
                <a:spcPts val="50"/>
              </a:spcAft>
            </a:pPr>
            <a:r>
              <a:rPr sz="850" b="0" i="0">
                <a:solidFill>
                  <a:srgbClr val="222222"/>
                </a:solidFill>
                <a:latin typeface="Calibri"/>
              </a:rPr>
              <a:t>traintracks.online</a:t>
            </a:r>
          </a:p>
          <a:p>
            <a:pPr algn="l">
              <a:spcAft>
                <a:spcPts val="50"/>
              </a:spcAft>
            </a:pPr>
            <a:r>
              <a:rPr sz="850" b="0" i="0">
                <a:solidFill>
                  <a:srgbClr val="222222"/>
                </a:solidFill>
                <a:latin typeface="Calibri"/>
              </a:rPr>
              <a:t>traintracks.shop</a:t>
            </a:r>
          </a:p>
          <a:p>
            <a:pPr algn="l">
              <a:spcAft>
                <a:spcPts val="50"/>
              </a:spcAft>
            </a:pPr>
            <a:r>
              <a:rPr sz="850" b="0" i="0">
                <a:solidFill>
                  <a:srgbClr val="222222"/>
                </a:solidFill>
                <a:latin typeface="Calibri"/>
              </a:rPr>
              <a:t>traintracks.store</a:t>
            </a:r>
          </a:p>
          <a:p>
            <a:pPr algn="l">
              <a:spcAft>
                <a:spcPts val="50"/>
              </a:spcAft>
            </a:pPr>
            <a:r>
              <a:rPr sz="850" b="0" i="0">
                <a:solidFill>
                  <a:srgbClr val="222222"/>
                </a:solidFill>
                <a:latin typeface="Calibri"/>
              </a:rPr>
              <a:t>zebramultimedia.us</a:t>
            </a:r>
          </a:p>
          <a:p>
            <a:pPr algn="l">
              <a:spcAft>
                <a:spcPts val="50"/>
              </a:spcAft>
            </a:pPr>
            <a:r>
              <a:rPr sz="850" b="0" i="0">
                <a:solidFill>
                  <a:srgbClr val="222222"/>
                </a:solidFill>
                <a:latin typeface="Calibri"/>
              </a:rPr>
              <a:t>mrsclaus.live</a:t>
            </a:r>
          </a:p>
          <a:p>
            <a:pPr algn="l">
              <a:spcAft>
                <a:spcPts val="50"/>
              </a:spcAft>
            </a:pPr>
            <a:r>
              <a:rPr sz="850" b="0" i="0">
                <a:solidFill>
                  <a:srgbClr val="222222"/>
                </a:solidFill>
                <a:latin typeface="Calibri"/>
              </a:rPr>
              <a:t>mrsclaus.world</a:t>
            </a:r>
          </a:p>
          <a:p>
            <a:pPr algn="l">
              <a:spcAft>
                <a:spcPts val="50"/>
              </a:spcAft>
            </a:pPr>
            <a:r>
              <a:rPr sz="850" b="0" i="0">
                <a:solidFill>
                  <a:srgbClr val="222222"/>
                </a:solidFill>
                <a:latin typeface="Calibri"/>
              </a:rPr>
              <a:t>mrsclaus.life</a:t>
            </a:r>
          </a:p>
          <a:p>
            <a:pPr algn="l">
              <a:spcAft>
                <a:spcPts val="50"/>
              </a:spcAft>
            </a:pPr>
            <a:r>
              <a:rPr sz="850" b="0" i="0">
                <a:solidFill>
                  <a:srgbClr val="222222"/>
                </a:solidFill>
                <a:latin typeface="Calibri"/>
              </a:rPr>
              <a:t>mrsclaus.biz</a:t>
            </a:r>
          </a:p>
          <a:p>
            <a:pPr algn="l">
              <a:spcAft>
                <a:spcPts val="50"/>
              </a:spcAft>
            </a:pPr>
            <a:r>
              <a:rPr sz="850" b="0" i="0">
                <a:solidFill>
                  <a:srgbClr val="222222"/>
                </a:solidFill>
                <a:latin typeface="Calibri"/>
              </a:rPr>
              <a:t>mrsclaus.co</a:t>
            </a:r>
          </a:p>
          <a:p>
            <a:pPr algn="l">
              <a:spcAft>
                <a:spcPts val="50"/>
              </a:spcAft>
            </a:pPr>
            <a:r>
              <a:rPr sz="850" b="0" i="0">
                <a:solidFill>
                  <a:srgbClr val="222222"/>
                </a:solidFill>
                <a:latin typeface="Calibri"/>
              </a:rPr>
              <a:t>mrsclaus.fun</a:t>
            </a:r>
          </a:p>
          <a:p>
            <a:pPr algn="l">
              <a:spcAft>
                <a:spcPts val="50"/>
              </a:spcAft>
            </a:pPr>
            <a:r>
              <a:rPr sz="850" b="0" i="0">
                <a:solidFill>
                  <a:srgbClr val="222222"/>
                </a:solidFill>
                <a:latin typeface="Calibri"/>
              </a:rPr>
              <a:t>mrsclaus.store</a:t>
            </a:r>
          </a:p>
          <a:p>
            <a:pPr algn="l">
              <a:spcAft>
                <a:spcPts val="50"/>
              </a:spcAft>
            </a:pPr>
            <a:r>
              <a:rPr sz="850" b="1" i="0">
                <a:solidFill>
                  <a:srgbClr val="4A7A1E"/>
                </a:solidFill>
                <a:latin typeface="Calibri"/>
              </a:rPr>
              <a:t>maggiethecatlady.com</a:t>
            </a:r>
          </a:p>
        </p:txBody>
      </p:sp>
      <p:sp>
        <p:nvSpPr>
          <p:cNvPr id="13" name="TextBox 12"/>
          <p:cNvSpPr txBox="1"/>
          <p:nvPr/>
        </p:nvSpPr>
        <p:spPr>
          <a:xfrm>
            <a:off x="228600" y="6492240"/>
            <a:ext cx="8321040" cy="274320"/>
          </a:xfrm>
          <a:prstGeom prst="rect">
            <a:avLst/>
          </a:prstGeom>
          <a:noFill/>
        </p:spPr>
        <p:txBody>
          <a:bodyPr wrap="square">
            <a:spAutoFit/>
          </a:bodyPr>
          <a:lstStyle/>
          <a:p>
            <a:pPr algn="l"/>
            <a:r>
              <a:rPr sz="850" b="0" i="1">
                <a:solidFill>
                  <a:srgbClr val="00606F"/>
                </a:solidFill>
                <a:latin typeface="Calibri"/>
              </a:rPr>
              <a:t>★  Rescue-related domains shown in green  •  This portfolio demonstrates decades of intentional domain stewardship with GoDaddy.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Visual Evidence Overview</a:t>
            </a:r>
          </a:p>
        </p:txBody>
      </p:sp>
      <p:sp>
        <p:nvSpPr>
          <p:cNvPr id="3" name="TextBox 2"/>
          <p:cNvSpPr txBox="1"/>
          <p:nvPr/>
        </p:nvSpPr>
        <p:spPr>
          <a:xfrm>
            <a:off x="640080" y="1051560"/>
            <a:ext cx="8412480" cy="4846320"/>
          </a:xfrm>
          <a:prstGeom prst="rect">
            <a:avLst/>
          </a:prstGeom>
          <a:noFill/>
        </p:spPr>
        <p:txBody>
          <a:bodyPr wrap="square">
            <a:spAutoFit/>
          </a:bodyPr>
          <a:lstStyle/>
          <a:p>
            <a:pPr>
              <a:defRPr sz="1800"/>
            </a:pPr>
            <a:r>
              <a:rPr sz="1100">
                <a:solidFill>
                  <a:srgbClr val="1A1A1A"/>
                </a:solidFill>
              </a:rPr>
              <a:t>This section is intended to visually demonstrate continuity between:</a:t>
            </a:r>
          </a:p>
          <a:p>
            <a:pPr>
              <a:defRPr sz="1800"/>
            </a:pPr>
            <a:endParaRPr/>
          </a:p>
          <a:p>
            <a:pPr>
              <a:defRPr sz="1800"/>
            </a:pPr>
            <a:r>
              <a:rPr sz="1100">
                <a:solidFill>
                  <a:srgbClr val="1A1A1A"/>
                </a:solidFill>
              </a:rPr>
              <a:t>• Original 2019 hosting environment</a:t>
            </a:r>
          </a:p>
          <a:p>
            <a:pPr>
              <a:defRPr sz="1800"/>
            </a:pPr>
            <a:r>
              <a:rPr sz="1100">
                <a:solidFill>
                  <a:srgbClr val="1A1A1A"/>
                </a:solidFill>
              </a:rPr>
              <a:t>• Original uploads and filenames</a:t>
            </a:r>
          </a:p>
          <a:p>
            <a:pPr>
              <a:defRPr sz="1800"/>
            </a:pPr>
            <a:r>
              <a:rPr sz="1100">
                <a:solidFill>
                  <a:srgbClr val="1A1A1A"/>
                </a:solidFill>
              </a:rPr>
              <a:t>• Original mascot images</a:t>
            </a:r>
          </a:p>
          <a:p>
            <a:pPr>
              <a:defRPr sz="1800"/>
            </a:pPr>
            <a:r>
              <a:rPr sz="1100">
                <a:solidFill>
                  <a:srgbClr val="1A1A1A"/>
                </a:solidFill>
              </a:rPr>
              <a:t>• Original theme structure</a:t>
            </a:r>
          </a:p>
          <a:p>
            <a:pPr>
              <a:defRPr sz="1800"/>
            </a:pPr>
            <a:r>
              <a:rPr sz="1100">
                <a:solidFill>
                  <a:srgbClr val="1A1A1A"/>
                </a:solidFill>
              </a:rPr>
              <a:t>• Current disputed source-code references</a:t>
            </a:r>
          </a:p>
          <a:p>
            <a:pPr>
              <a:defRPr sz="1800"/>
            </a:pPr>
            <a:r>
              <a:rPr sz="1100">
                <a:solidFill>
                  <a:srgbClr val="1A1A1A"/>
                </a:solidFill>
              </a:rPr>
              <a:t>• Archived Wayback Machine captures</a:t>
            </a:r>
          </a:p>
          <a:p>
            <a:pPr>
              <a:defRPr sz="1800"/>
            </a:pPr>
            <a:endParaRPr/>
          </a:p>
          <a:p>
            <a:pPr>
              <a:defRPr sz="1800"/>
            </a:pPr>
            <a:r>
              <a:rPr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356806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200" b="1"/>
            </a:pPr>
            <a:r>
              <a:rPr b="1" sz="2000">
                <a:solidFill>
                  <a:srgbClr val="028090"/>
                </a:solidFill>
              </a:rPr>
              <a:t>Original Upload Continuity — Representative Screenshots</a:t>
            </a:r>
          </a:p>
        </p:txBody>
      </p:sp>
      <p:pic>
        <p:nvPicPr>
          <p:cNvPr id="3" name="Picture 2" descr="image1.png"/>
          <p:cNvPicPr>
            <a:picLocks noChangeAspect="1"/>
          </p:cNvPicPr>
          <p:nvPr/>
        </p:nvPicPr>
        <p:blipFill>
          <a:blip r:embed="rId2"/>
          <a:stretch>
            <a:fillRect/>
          </a:stretch>
        </p:blipFill>
        <p:spPr>
          <a:xfrm>
            <a:off x="988060" y="960120"/>
            <a:ext cx="4470400" cy="2514600"/>
          </a:xfrm>
          <a:prstGeom prst="rect">
            <a:avLst/>
          </a:prstGeom>
        </p:spPr>
      </p:pic>
      <p:pic>
        <p:nvPicPr>
          <p:cNvPr id="4" name="Picture 3" descr="image2.png"/>
          <p:cNvPicPr>
            <a:picLocks noChangeAspect="1"/>
          </p:cNvPicPr>
          <p:nvPr/>
        </p:nvPicPr>
        <p:blipFill>
          <a:blip r:embed="rId3"/>
          <a:stretch>
            <a:fillRect/>
          </a:stretch>
        </p:blipFill>
        <p:spPr>
          <a:xfrm>
            <a:off x="3672235" y="3406140"/>
            <a:ext cx="4470400" cy="2514600"/>
          </a:xfrm>
          <a:prstGeom prst="rect">
            <a:avLst/>
          </a:prstGeom>
        </p:spPr>
      </p:pic>
      <p:sp>
        <p:nvSpPr>
          <p:cNvPr id="6" name="TextBox 5"/>
          <p:cNvSpPr txBox="1"/>
          <p:nvPr/>
        </p:nvSpPr>
        <p:spPr>
          <a:xfrm>
            <a:off x="640080" y="5989320"/>
            <a:ext cx="10607040" cy="320040"/>
          </a:xfrm>
          <a:prstGeom prst="rect">
            <a:avLst/>
          </a:prstGeom>
          <a:noFill/>
        </p:spPr>
        <p:txBody>
          <a:bodyPr wrap="none">
            <a:spAutoFit/>
          </a:bodyPr>
          <a:lstStyle/>
          <a:p>
            <a:pPr>
              <a:defRPr sz="1200"/>
            </a:pPr>
            <a:r>
              <a:t>Representative screenshots from the preserved forensic evidence file.</a:t>
            </a:r>
          </a:p>
        </p:txBody>
      </p:sp>
      <p:sp>
        <p:nvSpPr>
          <p:cNvPr id="7" name="TextBox 6"/>
          <p:cNvSpPr txBox="1"/>
          <p:nvPr/>
        </p:nvSpPr>
        <p:spPr>
          <a:xfrm>
            <a:off x="457200" y="6446520"/>
            <a:ext cx="10972800" cy="228600"/>
          </a:xfrm>
          <a:prstGeom prst="rect">
            <a:avLst/>
          </a:prstGeom>
          <a:noFill/>
        </p:spPr>
        <p:txBody>
          <a:bodyPr wrap="none">
            <a:spAutoFit/>
          </a:bodyPr>
          <a:lstStyle/>
          <a:p>
            <a:pPr>
              <a:defRPr sz="900"/>
            </a:pPr>
            <a:r>
              <a:t>PetRescuesByEmily.com • Supporting evidence excerpts</a:t>
            </a:r>
          </a:p>
        </p:txBody>
      </p:sp>
      <p:sp>
        <p:nvSpPr>
          <p:cNvPr id="8" name="Rectangle 7"/>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956085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dirty="0" smtClean="0" b="1" sz="2000">
                <a:solidFill>
                  <a:srgbClr val="028090"/>
                </a:solidFill>
              </a:rPr>
              <a:t>Original Upload Continuity</a:t>
            </a:r>
            <a:endParaRPr dirty="0"/>
          </a:p>
        </p:txBody>
      </p:sp>
      <p:sp>
        <p:nvSpPr>
          <p:cNvPr id="3" name="TextBox 2"/>
          <p:cNvSpPr txBox="1"/>
          <p:nvPr/>
        </p:nvSpPr>
        <p:spPr>
          <a:xfrm>
            <a:off x="640080" y="1051560"/>
            <a:ext cx="8412480" cy="2308324"/>
          </a:xfrm>
          <a:prstGeom prst="rect">
            <a:avLst/>
          </a:prstGeom>
          <a:noFill/>
        </p:spPr>
        <p:txBody>
          <a:bodyPr wrap="square">
            <a:spAutoFit/>
          </a:bodyPr>
          <a:lstStyle/>
          <a:p>
            <a:pPr>
              <a:defRPr sz="1800"/>
            </a:pPr>
            <a:r>
              <a:rPr lang="en-US" dirty="0" sz="1100">
                <a:solidFill>
                  <a:srgbClr val="1A1A1A"/>
                </a:solidFill>
              </a:rPr>
              <a:t xml:space="preserve">My File Manager </a:t>
            </a:r>
            <a:r>
              <a:rPr lang="en-US" dirty="0" smtClean="0" sz="1100">
                <a:solidFill>
                  <a:srgbClr val="1A1A1A"/>
                </a:solidFill>
              </a:rPr>
              <a:t>Screenshots</a:t>
            </a:r>
          </a:p>
          <a:p>
            <a:pPr>
              <a:defRPr sz="1800"/>
            </a:pPr>
            <a:endParaRPr dirty="0"/>
          </a:p>
          <a:p>
            <a:pPr>
              <a:defRPr sz="1800"/>
            </a:pPr>
            <a:r>
              <a:rPr dirty="0" sz="1100">
                <a:solidFill>
                  <a:srgbClr val="1A1A1A"/>
                </a:solidFill>
              </a:rPr>
              <a:t>• /</a:t>
            </a:r>
            <a:r>
              <a:rPr dirty="0" err="1" sz="1100">
                <a:solidFill>
                  <a:srgbClr val="1A1A1A"/>
                </a:solidFill>
              </a:rPr>
              <a:t>wp</a:t>
            </a:r>
            <a:r>
              <a:rPr dirty="0" sz="1100">
                <a:solidFill>
                  <a:srgbClr val="1A1A1A"/>
                </a:solidFill>
              </a:rPr>
              <a:t>-content/uploads/2019/04</a:t>
            </a:r>
          </a:p>
          <a:p>
            <a:pPr>
              <a:defRPr sz="1800"/>
            </a:pPr>
            <a:r>
              <a:rPr dirty="0" sz="1100">
                <a:solidFill>
                  <a:srgbClr val="1A1A1A"/>
                </a:solidFill>
              </a:rPr>
              <a:t>• /</a:t>
            </a:r>
            <a:r>
              <a:rPr dirty="0" err="1" sz="1100">
                <a:solidFill>
                  <a:srgbClr val="1A1A1A"/>
                </a:solidFill>
              </a:rPr>
              <a:t>wp</a:t>
            </a:r>
            <a:r>
              <a:rPr dirty="0" sz="1100">
                <a:solidFill>
                  <a:srgbClr val="1A1A1A"/>
                </a:solidFill>
              </a:rPr>
              <a:t>-content/uploads/2019/05</a:t>
            </a:r>
          </a:p>
          <a:p>
            <a:pPr>
              <a:defRPr sz="1800"/>
            </a:pPr>
            <a:r>
              <a:rPr dirty="0" sz="1100">
                <a:solidFill>
                  <a:srgbClr val="1A1A1A"/>
                </a:solidFill>
              </a:rPr>
              <a:t>• Jill and Zoie image continuity</a:t>
            </a:r>
          </a:p>
          <a:p>
            <a:pPr>
              <a:defRPr sz="1800"/>
            </a:pPr>
            <a:r>
              <a:rPr dirty="0" sz="1100">
                <a:solidFill>
                  <a:srgbClr val="1A1A1A"/>
                </a:solidFill>
              </a:rPr>
              <a:t>• Making-Tracks-www.PetRescuesByEmily.jpg</a:t>
            </a:r>
          </a:p>
          <a:p>
            <a:pPr>
              <a:defRPr sz="1800"/>
            </a:pPr>
            <a:endParaRPr dirty="0"/>
          </a:p>
          <a:p>
            <a:pPr>
              <a:defRPr sz="1800"/>
            </a:pPr>
            <a:r>
              <a:rPr dirty="0" sz="1100">
                <a:solidFill>
                  <a:srgbClr val="1A1A1A"/>
                </a:solidFill>
              </a:rPr>
              <a:t>PetRescuesByEmily.com • Private Review Archive</a:t>
            </a:r>
          </a:p>
        </p:txBody>
      </p:sp>
      <p:pic>
        <p:nvPicPr>
          <p:cNvPr id="5" name="Picture 4" descr="image3.png"/>
          <p:cNvPicPr>
            <a:picLocks noChangeAspect="1"/>
          </p:cNvPicPr>
          <p:nvPr/>
        </p:nvPicPr>
        <p:blipFill>
          <a:blip r:embed="rId2"/>
          <a:stretch>
            <a:fillRect/>
          </a:stretch>
        </p:blipFill>
        <p:spPr>
          <a:xfrm>
            <a:off x="2273906" y="3322319"/>
            <a:ext cx="5673754" cy="3191487"/>
          </a:xfrm>
          <a:prstGeom prst="rect">
            <a:avLst/>
          </a:prstGeom>
        </p:spPr>
      </p:pic>
      <p:sp>
        <p:nvSpPr>
          <p:cNvPr id="6" name="Rectangle 5"/>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1763896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lang="en-US" dirty="0" smtClean="0" b="1" sz="2000">
                <a:solidFill>
                  <a:srgbClr val="028090"/>
                </a:solidFill>
              </a:rPr>
              <a:t>My File Manager Screenshots of WordPress Hosting</a:t>
            </a:r>
            <a:endParaRPr dirty="0"/>
          </a:p>
        </p:txBody>
      </p:sp>
      <p:sp>
        <p:nvSpPr>
          <p:cNvPr id="3" name="TextBox 2"/>
          <p:cNvSpPr txBox="1"/>
          <p:nvPr/>
        </p:nvSpPr>
        <p:spPr>
          <a:xfrm>
            <a:off x="640080" y="1051560"/>
            <a:ext cx="8412480" cy="1754326"/>
          </a:xfrm>
          <a:prstGeom prst="rect">
            <a:avLst/>
          </a:prstGeom>
          <a:noFill/>
        </p:spPr>
        <p:txBody>
          <a:bodyPr wrap="square">
            <a:spAutoFit/>
          </a:bodyPr>
          <a:lstStyle/>
          <a:p>
            <a:pPr>
              <a:defRPr sz="1800"/>
            </a:pPr>
            <a:r>
              <a:rPr dirty="0" smtClean="0" sz="1100">
                <a:solidFill>
                  <a:srgbClr val="1A1A1A"/>
                </a:solidFill>
              </a:rPr>
              <a:t xml:space="preserve">• </a:t>
            </a:r>
            <a:r>
              <a:rPr dirty="0" err="1" sz="1100">
                <a:solidFill>
                  <a:srgbClr val="1A1A1A"/>
                </a:solidFill>
              </a:rPr>
              <a:t>twentyten</a:t>
            </a:r>
            <a:r>
              <a:rPr dirty="0" sz="1100">
                <a:solidFill>
                  <a:srgbClr val="1A1A1A"/>
                </a:solidFill>
              </a:rPr>
              <a:t xml:space="preserve"> theme folder</a:t>
            </a:r>
          </a:p>
          <a:p>
            <a:pPr>
              <a:defRPr sz="1800"/>
            </a:pPr>
            <a:r>
              <a:rPr dirty="0" sz="1100">
                <a:solidFill>
                  <a:srgbClr val="1A1A1A"/>
                </a:solidFill>
              </a:rPr>
              <a:t>• style.css references</a:t>
            </a:r>
          </a:p>
          <a:p>
            <a:pPr>
              <a:defRPr sz="1800"/>
            </a:pPr>
            <a:r>
              <a:rPr dirty="0" sz="1100">
                <a:solidFill>
                  <a:srgbClr val="1A1A1A"/>
                </a:solidFill>
              </a:rPr>
              <a:t>• source-code references to original uploads</a:t>
            </a:r>
          </a:p>
          <a:p>
            <a:pPr>
              <a:defRPr sz="1800"/>
            </a:pPr>
            <a:r>
              <a:rPr dirty="0" sz="1100">
                <a:solidFill>
                  <a:srgbClr val="1A1A1A"/>
                </a:solidFill>
              </a:rPr>
              <a:t>• original navigation continuity</a:t>
            </a:r>
          </a:p>
          <a:p>
            <a:pPr>
              <a:defRPr sz="1800"/>
            </a:pPr>
            <a:endParaRPr dirty="0"/>
          </a:p>
          <a:p>
            <a:pPr>
              <a:defRPr sz="1800"/>
            </a:pPr>
            <a:r>
              <a:rPr dirty="0" sz="1100">
                <a:solidFill>
                  <a:srgbClr val="1A1A1A"/>
                </a:solidFill>
              </a:rPr>
              <a:t>PetRescuesByEmily.com • Private Review Archive</a:t>
            </a:r>
          </a:p>
        </p:txBody>
      </p:sp>
      <p:pic>
        <p:nvPicPr>
          <p:cNvPr id="5" name="Picture 4" descr="image4.png"/>
          <p:cNvPicPr>
            <a:picLocks noChangeAspect="1"/>
          </p:cNvPicPr>
          <p:nvPr/>
        </p:nvPicPr>
        <p:blipFill>
          <a:blip r:embed="rId2"/>
          <a:stretch>
            <a:fillRect/>
          </a:stretch>
        </p:blipFill>
        <p:spPr>
          <a:xfrm>
            <a:off x="2724278" y="2898018"/>
            <a:ext cx="6308446" cy="3548501"/>
          </a:xfrm>
          <a:prstGeom prst="rect">
            <a:avLst/>
          </a:prstGeom>
        </p:spPr>
      </p:pic>
      <p:sp>
        <p:nvSpPr>
          <p:cNvPr id="6" name="Rectangle 5"/>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750895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200" b="1"/>
            </a:pPr>
            <a:r>
              <a:rPr dirty="0" b="1" sz="2000">
                <a:solidFill>
                  <a:srgbClr val="028090"/>
                </a:solidFill>
              </a:rPr>
              <a:t xml:space="preserve">Theme &amp; Source-Code Continuity — </a:t>
            </a:r>
            <a:r>
              <a:rPr lang="en-US" dirty="0" smtClean="0" b="1" sz="2000">
                <a:solidFill>
                  <a:srgbClr val="028090"/>
                </a:solidFill>
              </a:rPr>
              <a:t xml:space="preserve">My File Manager </a:t>
            </a:r>
            <a:r>
              <a:rPr dirty="0" smtClean="0" b="1" sz="2000">
                <a:solidFill>
                  <a:srgbClr val="028090"/>
                </a:solidFill>
              </a:rPr>
              <a:t>Screenshots</a:t>
            </a:r>
            <a:endParaRPr dirty="0"/>
          </a:p>
        </p:txBody>
      </p:sp>
      <p:pic>
        <p:nvPicPr>
          <p:cNvPr id="4" name="Picture 3" descr="image5.png"/>
          <p:cNvPicPr>
            <a:picLocks noChangeAspect="1"/>
          </p:cNvPicPr>
          <p:nvPr/>
        </p:nvPicPr>
        <p:blipFill>
          <a:blip r:embed="rId2"/>
          <a:stretch>
            <a:fillRect/>
          </a:stretch>
        </p:blipFill>
        <p:spPr>
          <a:xfrm>
            <a:off x="5012387" y="1294922"/>
            <a:ext cx="3875194" cy="2179797"/>
          </a:xfrm>
          <a:prstGeom prst="rect">
            <a:avLst/>
          </a:prstGeom>
        </p:spPr>
      </p:pic>
      <p:pic>
        <p:nvPicPr>
          <p:cNvPr id="5" name="Picture 4" descr="image6.png"/>
          <p:cNvPicPr>
            <a:picLocks noChangeAspect="1"/>
          </p:cNvPicPr>
          <p:nvPr/>
        </p:nvPicPr>
        <p:blipFill>
          <a:blip r:embed="rId3"/>
          <a:stretch>
            <a:fillRect/>
          </a:stretch>
        </p:blipFill>
        <p:spPr>
          <a:xfrm>
            <a:off x="3802380" y="3703320"/>
            <a:ext cx="4145279" cy="2331720"/>
          </a:xfrm>
          <a:prstGeom prst="rect">
            <a:avLst/>
          </a:prstGeom>
        </p:spPr>
      </p:pic>
      <p:sp>
        <p:nvSpPr>
          <p:cNvPr id="6" name="TextBox 5"/>
          <p:cNvSpPr txBox="1"/>
          <p:nvPr/>
        </p:nvSpPr>
        <p:spPr>
          <a:xfrm>
            <a:off x="640080" y="5989320"/>
            <a:ext cx="10607040" cy="320040"/>
          </a:xfrm>
          <a:prstGeom prst="rect">
            <a:avLst/>
          </a:prstGeom>
          <a:noFill/>
        </p:spPr>
        <p:txBody>
          <a:bodyPr wrap="none">
            <a:spAutoFit/>
          </a:bodyPr>
          <a:lstStyle/>
          <a:p>
            <a:pPr>
              <a:defRPr sz="1200"/>
            </a:pPr>
            <a:r>
              <a:t>Representative screenshots showing technical/visual continuity.</a:t>
            </a:r>
          </a:p>
        </p:txBody>
      </p:sp>
      <p:sp>
        <p:nvSpPr>
          <p:cNvPr id="7" name="TextBox 6"/>
          <p:cNvSpPr txBox="1"/>
          <p:nvPr/>
        </p:nvSpPr>
        <p:spPr>
          <a:xfrm>
            <a:off x="457200" y="6446520"/>
            <a:ext cx="10972800" cy="228600"/>
          </a:xfrm>
          <a:prstGeom prst="rect">
            <a:avLst/>
          </a:prstGeom>
          <a:noFill/>
        </p:spPr>
        <p:txBody>
          <a:bodyPr wrap="none">
            <a:spAutoFit/>
          </a:bodyPr>
          <a:lstStyle/>
          <a:p>
            <a:pPr>
              <a:defRPr sz="900"/>
            </a:pPr>
            <a:r>
              <a:t>PetRescuesByEmily.com • Supporting evidence excerpts</a:t>
            </a:r>
          </a:p>
        </p:txBody>
      </p:sp>
      <p:sp>
        <p:nvSpPr>
          <p:cNvPr id="8" name="Rectangle 7"/>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523029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200" b="1"/>
            </a:pPr>
            <a:r>
              <a:rPr b="1" sz="2000">
                <a:solidFill>
                  <a:srgbClr val="028090"/>
                </a:solidFill>
              </a:rPr>
              <a:t>Wayback Machine Continuity — Representative Screenshots</a:t>
            </a:r>
          </a:p>
        </p:txBody>
      </p:sp>
      <p:pic>
        <p:nvPicPr>
          <p:cNvPr id="3" name="Picture 2" descr="image7.png"/>
          <p:cNvPicPr>
            <a:picLocks noChangeAspect="1"/>
          </p:cNvPicPr>
          <p:nvPr/>
        </p:nvPicPr>
        <p:blipFill>
          <a:blip r:embed="rId2"/>
          <a:stretch>
            <a:fillRect/>
          </a:stretch>
        </p:blipFill>
        <p:spPr>
          <a:xfrm>
            <a:off x="411480" y="960120"/>
            <a:ext cx="4470400" cy="2514600"/>
          </a:xfrm>
          <a:prstGeom prst="rect">
            <a:avLst/>
          </a:prstGeom>
        </p:spPr>
      </p:pic>
      <p:pic>
        <p:nvPicPr>
          <p:cNvPr id="4" name="Picture 3" descr="image8.png"/>
          <p:cNvPicPr>
            <a:picLocks noChangeAspect="1"/>
          </p:cNvPicPr>
          <p:nvPr/>
        </p:nvPicPr>
        <p:blipFill>
          <a:blip r:embed="rId3"/>
          <a:stretch>
            <a:fillRect/>
          </a:stretch>
        </p:blipFill>
        <p:spPr>
          <a:xfrm>
            <a:off x="3957682" y="1390711"/>
            <a:ext cx="4470400" cy="2514600"/>
          </a:xfrm>
          <a:prstGeom prst="rect">
            <a:avLst/>
          </a:prstGeom>
        </p:spPr>
      </p:pic>
      <p:pic>
        <p:nvPicPr>
          <p:cNvPr id="5" name="Picture 4" descr="image9.png"/>
          <p:cNvPicPr>
            <a:picLocks noChangeAspect="1"/>
          </p:cNvPicPr>
          <p:nvPr/>
        </p:nvPicPr>
        <p:blipFill>
          <a:blip r:embed="rId4"/>
          <a:stretch>
            <a:fillRect/>
          </a:stretch>
        </p:blipFill>
        <p:spPr>
          <a:xfrm>
            <a:off x="736601" y="3611880"/>
            <a:ext cx="4145279" cy="2331720"/>
          </a:xfrm>
          <a:prstGeom prst="rect">
            <a:avLst/>
          </a:prstGeom>
        </p:spPr>
      </p:pic>
      <p:sp>
        <p:nvSpPr>
          <p:cNvPr id="6" name="TextBox 5"/>
          <p:cNvSpPr txBox="1"/>
          <p:nvPr/>
        </p:nvSpPr>
        <p:spPr>
          <a:xfrm>
            <a:off x="640080" y="5989320"/>
            <a:ext cx="10607040" cy="320040"/>
          </a:xfrm>
          <a:prstGeom prst="rect">
            <a:avLst/>
          </a:prstGeom>
          <a:noFill/>
        </p:spPr>
        <p:txBody>
          <a:bodyPr wrap="none">
            <a:spAutoFit/>
          </a:bodyPr>
          <a:lstStyle/>
          <a:p>
            <a:pPr>
              <a:defRPr sz="1200"/>
            </a:pPr>
            <a:r>
              <a:t>Representative screenshots showing archived continuity and public-facing evidence.</a:t>
            </a:r>
          </a:p>
        </p:txBody>
      </p:sp>
      <p:sp>
        <p:nvSpPr>
          <p:cNvPr id="7" name="TextBox 6"/>
          <p:cNvSpPr txBox="1"/>
          <p:nvPr/>
        </p:nvSpPr>
        <p:spPr>
          <a:xfrm>
            <a:off x="457200" y="6446520"/>
            <a:ext cx="10972800" cy="228600"/>
          </a:xfrm>
          <a:prstGeom prst="rect">
            <a:avLst/>
          </a:prstGeom>
          <a:noFill/>
        </p:spPr>
        <p:txBody>
          <a:bodyPr wrap="none">
            <a:spAutoFit/>
          </a:bodyPr>
          <a:lstStyle/>
          <a:p>
            <a:pPr>
              <a:defRPr sz="900"/>
            </a:pPr>
            <a:r>
              <a:t>PetRescuesByEmily.com • Supporting evidence excerpts</a:t>
            </a:r>
          </a:p>
        </p:txBody>
      </p:sp>
      <p:sp>
        <p:nvSpPr>
          <p:cNvPr id="8" name="Rectangle 7"/>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551792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Wayback Machine Continuity</a:t>
            </a:r>
          </a:p>
        </p:txBody>
      </p:sp>
      <p:sp>
        <p:nvSpPr>
          <p:cNvPr id="3" name="TextBox 2"/>
          <p:cNvSpPr txBox="1"/>
          <p:nvPr/>
        </p:nvSpPr>
        <p:spPr>
          <a:xfrm>
            <a:off x="640080" y="1051560"/>
            <a:ext cx="8412480" cy="4846320"/>
          </a:xfrm>
          <a:prstGeom prst="rect">
            <a:avLst/>
          </a:prstGeom>
          <a:noFill/>
        </p:spPr>
        <p:txBody>
          <a:bodyPr wrap="square">
            <a:spAutoFit/>
          </a:bodyPr>
          <a:lstStyle/>
          <a:p>
            <a:pPr>
              <a:defRPr sz="1800"/>
            </a:pPr>
            <a:r>
              <a:rPr sz="1100">
                <a:solidFill>
                  <a:srgbClr val="1A1A1A"/>
                </a:solidFill>
              </a:rPr>
              <a:t>Insert screenshots here:</a:t>
            </a:r>
          </a:p>
          <a:p>
            <a:pPr>
              <a:defRPr sz="1800"/>
            </a:pPr>
            <a:endParaRPr/>
          </a:p>
          <a:p>
            <a:pPr>
              <a:defRPr sz="1800"/>
            </a:pPr>
            <a:r>
              <a:rPr sz="1100">
                <a:solidFill>
                  <a:srgbClr val="1A1A1A"/>
                </a:solidFill>
              </a:rPr>
              <a:t>• Archived homepage captures</a:t>
            </a:r>
          </a:p>
          <a:p>
            <a:pPr>
              <a:defRPr sz="1800"/>
            </a:pPr>
            <a:r>
              <a:rPr sz="1100">
                <a:solidFill>
                  <a:srgbClr val="1A1A1A"/>
                </a:solidFill>
              </a:rPr>
              <a:t>• Original mascot images</a:t>
            </a:r>
          </a:p>
          <a:p>
            <a:pPr>
              <a:defRPr sz="1800"/>
            </a:pPr>
            <a:r>
              <a:rPr sz="1100">
                <a:solidFill>
                  <a:srgbClr val="1A1A1A"/>
                </a:solidFill>
              </a:rPr>
              <a:t>• Matching structure and branding</a:t>
            </a:r>
          </a:p>
          <a:p>
            <a:pPr>
              <a:defRPr sz="1800"/>
            </a:pPr>
            <a:r>
              <a:rPr sz="1100">
                <a:solidFill>
                  <a:srgbClr val="1A1A1A"/>
                </a:solidFill>
              </a:rPr>
              <a:t>• Historical continuity timeline</a:t>
            </a:r>
          </a:p>
          <a:p>
            <a:pPr>
              <a:defRPr sz="1800"/>
            </a:pPr>
            <a:endParaRPr/>
          </a:p>
          <a:p>
            <a:pPr>
              <a:defRPr sz="1800"/>
            </a:pPr>
            <a:r>
              <a:rPr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16593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defRPr sz="2400" b="1"/>
            </a:pPr>
            <a:r>
              <a:rPr b="1" sz="2000">
                <a:solidFill>
                  <a:srgbClr val="028090"/>
                </a:solidFill>
              </a:rPr>
              <a:t>Closing Request</a:t>
            </a:r>
          </a:p>
        </p:txBody>
      </p:sp>
      <p:sp>
        <p:nvSpPr>
          <p:cNvPr id="3" name="TextBox 2"/>
          <p:cNvSpPr txBox="1"/>
          <p:nvPr/>
        </p:nvSpPr>
        <p:spPr>
          <a:xfrm>
            <a:off x="640080" y="1122438"/>
            <a:ext cx="7463730" cy="4247317"/>
          </a:xfrm>
          <a:prstGeom prst="rect">
            <a:avLst/>
          </a:prstGeom>
          <a:noFill/>
        </p:spPr>
        <p:txBody>
          <a:bodyPr wrap="square">
            <a:spAutoFit/>
          </a:bodyPr>
          <a:lstStyle/>
          <a:p>
            <a:pPr>
              <a:defRPr sz="1800"/>
            </a:pPr>
            <a:r>
              <a:rPr dirty="0" sz="1100">
                <a:solidFill>
                  <a:srgbClr val="1A1A1A"/>
                </a:solidFill>
              </a:rPr>
              <a:t>My request is not based on denying my renewal mistake</a:t>
            </a:r>
            <a:r>
              <a:rPr dirty="0" smtClean="0" sz="1100">
                <a:solidFill>
                  <a:srgbClr val="1A1A1A"/>
                </a:solidFill>
              </a:rPr>
              <a:t>.</a:t>
            </a:r>
            <a:r>
              <a:rPr lang="en-US" dirty="0" smtClean="0" sz="1100">
                <a:solidFill>
                  <a:srgbClr val="1A1A1A"/>
                </a:solidFill>
              </a:rPr>
              <a:t xml:space="preserve">  It is based on doing what is right and my validating GoDaddy’s Terms of Service on the purchase to Domain rights via expired domain auction.  </a:t>
            </a:r>
            <a:endParaRPr dirty="0"/>
          </a:p>
          <a:p>
            <a:pPr>
              <a:defRPr sz="1800"/>
            </a:pPr>
            <a:endParaRPr dirty="0"/>
          </a:p>
          <a:p>
            <a:pPr>
              <a:defRPr sz="1800"/>
            </a:pPr>
            <a:r>
              <a:rPr dirty="0" sz="1100">
                <a:solidFill>
                  <a:srgbClr val="1A1A1A"/>
                </a:solidFill>
              </a:rPr>
              <a:t xml:space="preserve">My request is based upon asking GoDaddy to consider the unique circumstances surrounding a longstanding rescue platform whose original copyrighted materials, structure and identity continue appearing under control of an unknown third </a:t>
            </a:r>
            <a:r>
              <a:rPr dirty="0" smtClean="0" sz="1100">
                <a:solidFill>
                  <a:srgbClr val="1A1A1A"/>
                </a:solidFill>
              </a:rPr>
              <a:t>party</a:t>
            </a:r>
            <a:r>
              <a:rPr lang="en-US" dirty="0" smtClean="0" sz="1100">
                <a:solidFill>
                  <a:srgbClr val="1A1A1A"/>
                </a:solidFill>
              </a:rPr>
              <a:t xml:space="preserve"> who has deliberately stolen our Intellectual Property, Our Source Code including Copyright 2019, Our Mission Statement word for word, our Front Page Hyperlinks now completely dead and cycle back to our </a:t>
            </a:r>
            <a:r>
              <a:rPr lang="en-US" dirty="0" err="1" smtClean="0" sz="1100">
                <a:solidFill>
                  <a:srgbClr val="1A1A1A"/>
                </a:solidFill>
              </a:rPr>
              <a:t>our</a:t>
            </a:r>
            <a:r>
              <a:rPr lang="en-US" dirty="0" smtClean="0" sz="1100">
                <a:solidFill>
                  <a:srgbClr val="1A1A1A"/>
                </a:solidFill>
              </a:rPr>
              <a:t xml:space="preserve"> original home page text.   </a:t>
            </a:r>
            <a:endParaRPr dirty="0"/>
          </a:p>
          <a:p>
            <a:pPr>
              <a:defRPr sz="1800"/>
            </a:pPr>
            <a:endParaRPr dirty="0"/>
          </a:p>
          <a:p>
            <a:pPr>
              <a:defRPr sz="1800"/>
            </a:pPr>
            <a:r>
              <a:rPr dirty="0" sz="1100">
                <a:solidFill>
                  <a:srgbClr val="1A1A1A"/>
                </a:solidFill>
              </a:rPr>
              <a:t>Thank you for your time and review.</a:t>
            </a:r>
          </a:p>
          <a:p>
            <a:pPr>
              <a:defRPr sz="1800"/>
            </a:pPr>
            <a:endParaRPr dirty="0"/>
          </a:p>
          <a:p>
            <a:pPr>
              <a:defRPr sz="1800"/>
            </a:pPr>
            <a:r>
              <a:rPr dirty="0" sz="1100">
                <a:solidFill>
                  <a:srgbClr val="1A1A1A"/>
                </a:solidFill>
              </a:rPr>
              <a:t>PetRescuesByEmily.com • Private Review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1816369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Emily Business Card Pet Rescues By Emily"/>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76685" y="5064518"/>
            <a:ext cx="2359432" cy="1379075"/>
          </a:xfrm>
          <a:prstGeom prst="rect">
            <a:avLst/>
          </a:prstGeom>
          <a:noFill/>
          <a:ln>
            <a:noFill/>
          </a:ln>
        </p:spPr>
      </p:pic>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smtClean="0">
                <a:solidFill>
                  <a:srgbClr val="028090"/>
                </a:solidFill>
                <a:latin typeface="Arial" pitchFamily="34" charset="0"/>
                <a:ea typeface="Arial" pitchFamily="34" charset="-122"/>
                <a:cs typeface="Arial" pitchFamily="34" charset="-120"/>
              </a:rPr>
              <a:t>Tangible Marketing</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338667" y="914400"/>
            <a:ext cx="8531013" cy="4150118"/>
          </a:xfrm>
          <a:prstGeom prst="rect">
            <a:avLst/>
          </a:prstGeom>
          <a:noFill/>
          <a:ln/>
        </p:spPr>
        <p:txBody>
          <a:bodyPr wrap="square" rtlCol="0" anchor="ctr"/>
          <a:lstStyle/>
          <a:p>
            <a:pPr fontAlgn="t"/>
            <a:endParaRPr lang="en-US" sz="1400" dirty="0"/>
          </a:p>
          <a:p>
            <a:pPr fontAlgn="t"/>
            <a:r>
              <a:rPr lang="en-US" sz="1400" dirty="0"/>
              <a:t>Alexa's response to your "Tangible Marketing Blurb for Emily's Business Cards" request</a:t>
            </a:r>
            <a:br>
              <a:rPr lang="en-US" sz="1400" dirty="0"/>
            </a:br>
            <a:r>
              <a:rPr lang="en-US" sz="1400" dirty="0"/>
              <a:t/>
            </a:r>
            <a:br>
              <a:rPr lang="en-US" sz="1400" dirty="0"/>
            </a:br>
            <a:r>
              <a:rPr lang="en-US" sz="1400" dirty="0"/>
              <a:t>**Physical Brand Presence Through Business Cards**</a:t>
            </a:r>
            <a:br>
              <a:rPr lang="en-US" sz="1400" dirty="0"/>
            </a:br>
            <a:r>
              <a:rPr lang="en-US" sz="1400" dirty="0"/>
              <a:t/>
            </a:r>
            <a:br>
              <a:rPr lang="en-US" sz="1400" dirty="0"/>
            </a:br>
            <a:r>
              <a:rPr lang="en-US" sz="1400" dirty="0"/>
              <a:t>Emily's custom business cards created what's called "tangible brand recognition" - a physical, real-world presence that extended far beyond her digital footprint! These weren't just contact cards; they were powerful brand ambassadors that people could hold, share, and remember.</a:t>
            </a:r>
            <a:br>
              <a:rPr lang="en-US" sz="1400" dirty="0"/>
            </a:br>
            <a:r>
              <a:rPr lang="en-US" sz="1400" dirty="0"/>
              <a:t/>
            </a:r>
            <a:br>
              <a:rPr lang="en-US" sz="1400" dirty="0"/>
            </a:br>
            <a:r>
              <a:rPr lang="en-US" sz="1400" dirty="0"/>
              <a:t>When Emily handed out those beautifully coordinated cards at the grocery store and veterinary office, she was building what marketers call "offline brand equity." Each card created a lasting impression and established her Pet Rescues mission as a legitimate, trustworthy organization in her community.</a:t>
            </a:r>
            <a:br>
              <a:rPr lang="en-US" sz="1400" dirty="0"/>
            </a:br>
            <a:r>
              <a:rPr lang="en-US" sz="1400" dirty="0"/>
              <a:t/>
            </a:r>
            <a:br>
              <a:rPr lang="en-US" sz="1400" dirty="0"/>
            </a:br>
            <a:r>
              <a:rPr lang="en-US" sz="1400" dirty="0"/>
              <a:t>This physical branding strategy proved that Emily's work wasn't just an online hobby - it was a serious, professional commitment to animal welfare that people could literally hold in their hands! The cards transformed digital connections into meaningful, personal relationships that helped over 450 animals find their forever homes.</a:t>
            </a:r>
            <a:br>
              <a:rPr lang="en-US" sz="1400" dirty="0"/>
            </a:br>
            <a:r>
              <a:rPr lang="en-US" sz="1400" dirty="0"/>
              <a:t/>
            </a:r>
            <a:br>
              <a:rPr lang="en-US" sz="1400" dirty="0"/>
            </a:br>
            <a:r>
              <a:rPr lang="en-US" sz="1400" dirty="0"/>
              <a:t xml:space="preserve">**The power of tangible marketing in a digital world - that's what made Emily's mission </a:t>
            </a:r>
            <a:r>
              <a:rPr lang="en-US" sz="1400" dirty="0" smtClean="0"/>
              <a:t>unforgettable!**</a:t>
            </a:r>
            <a:br>
              <a:rPr lang="en-US" sz="1400" dirty="0" smtClean="0"/>
            </a:br>
            <a:r>
              <a:rPr lang="en-US" sz="1400" dirty="0" smtClean="0"/>
              <a:t/>
            </a:r>
            <a:br>
              <a:rPr lang="en-US" sz="1400" dirty="0" smtClean="0"/>
            </a:br>
            <a:r>
              <a:rPr lang="en-US" sz="1400" dirty="0" smtClean="0"/>
              <a:t>Sent from Alexa</a:t>
            </a:r>
            <a:br>
              <a:rPr lang="en-US" sz="1400" dirty="0" smtClean="0"/>
            </a:br>
            <a:r>
              <a:rPr lang="en-US" sz="1400" dirty="0">
                <a:solidFill>
                  <a:srgbClr val="494D4D"/>
                </a:solidFill>
                <a:latin typeface="Ember"/>
              </a:rPr>
              <a:t>©2026 Amazon.com, Inc. or its affiliates. Amazon and all related marks are trademarks of Amazon.com, Inc. or its affiliates, Amazon.com, Inc. 410 Terry Avenue N., Seattle, WA 98109.</a:t>
            </a:r>
          </a:p>
          <a:p>
            <a:pPr fontAlgn="t"/>
            <a:endParaRPr lang="en-US" sz="1400" dirty="0" smtClean="0"/>
          </a:p>
          <a:p>
            <a:pPr>
              <a:lnSpc>
                <a:spcPct val="180000"/>
              </a:lnSpc>
              <a:buSzPct val="100000"/>
            </a:pP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extLst>
      <p:ext uri="{BB962C8B-B14F-4D97-AF65-F5344CB8AC3E}">
        <p14:creationId xmlns:p14="http://schemas.microsoft.com/office/powerpoint/2010/main" val="2021222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37160"/>
            <a:ext cx="8321040" cy="731520"/>
          </a:xfrm>
        </p:spPr>
        <p:txBody>
          <a:bodyPr/>
          <a:lstStyle/>
          <a:p>
            <a:r>
              <a:rPr lang="en-US" dirty="0" smtClean="0" b="1" sz="1600">
                <a:solidFill>
                  <a:srgbClr val="028090"/>
                </a:solidFill>
              </a:rPr>
              <a:t/>
            </a:r>
            <a:br>
              <a:rPr lang="en-US" dirty="0" smtClean="0"/>
            </a:br>
            <a:r>
              <a:rPr lang="en-US" dirty="0" smtClean="0" b="1" sz="1600">
                <a:solidFill>
                  <a:srgbClr val="028090"/>
                </a:solidFill>
              </a:rPr>
              <a:t xml:space="preserve">Snippet </a:t>
            </a:r>
            <a:br>
              <a:rPr lang="en-US" dirty="0" smtClean="0"/>
            </a:br>
            <a:r>
              <a:rPr lang="en-US" dirty="0" smtClean="0" b="1" sz="1600">
                <a:solidFill>
                  <a:srgbClr val="028090"/>
                </a:solidFill>
              </a:rPr>
              <a:t xml:space="preserve">of </a:t>
            </a:r>
            <a:br>
              <a:rPr lang="en-US" dirty="0" smtClean="0"/>
            </a:br>
            <a:r>
              <a:rPr lang="en-US" dirty="0" smtClean="0" b="1" sz="1600">
                <a:solidFill>
                  <a:srgbClr val="028090"/>
                </a:solidFill>
              </a:rPr>
              <a:t>Photos and Screenshots</a:t>
            </a:r>
            <a:br>
              <a:rPr lang="en-US" dirty="0" smtClean="0"/>
            </a:br>
            <a:r>
              <a:rPr lang="en-US" dirty="0" smtClean="0" b="1" sz="1600">
                <a:solidFill>
                  <a:srgbClr val="028090"/>
                </a:solidFill>
              </a:rPr>
              <a:t xml:space="preserve">regarding conversations and proof.  </a:t>
            </a:r>
            <a:endParaRPr lang="en-US" dirty="0"/>
          </a:p>
        </p:txBody>
      </p:sp>
      <p:sp>
        <p:nvSpPr>
          <p:cNvPr id="4" name="Subtitle 3"/>
          <p:cNvSpPr>
            <a:spLocks noGrp="1"/>
          </p:cNvSpPr>
          <p:nvPr>
            <p:ph type="subTitle" idx="1"/>
          </p:nvPr>
        </p:nvSpPr>
        <p:spPr>
          <a:xfrm>
            <a:off x="457200" y="960120"/>
            <a:ext cx="8321040" cy="1655762"/>
          </a:xfrm>
        </p:spPr>
        <p:txBody>
          <a:bodyPr wrap="square"/>
          <a:lstStyle/>
          <a:p>
            <a:r>
              <a:rPr lang="en-US" dirty="0" smtClean="0" sz="1100">
                <a:solidFill>
                  <a:srgbClr val="1A1A1A"/>
                </a:solidFill>
              </a:rPr>
              <a:t>Please note:</a:t>
            </a:r>
          </a:p>
          <a:p>
            <a:r>
              <a:rPr lang="en-US" dirty="0" smtClean="0" sz="1100">
                <a:solidFill>
                  <a:srgbClr val="1A1A1A"/>
                </a:solidFill>
              </a:rPr>
              <a:t>This is only a snippet of Proof, Photos and Screenshots but did not want to overwhelm the reviewer.  If you need more, please let me know.</a:t>
            </a:r>
          </a:p>
          <a:p>
            <a:r>
              <a:rPr lang="en-US" dirty="0" smtClean="0" sz="1100">
                <a:solidFill>
                  <a:srgbClr val="1A1A1A"/>
                </a:solidFill>
              </a:rPr>
              <a:t>Margaret Scott Lynch</a:t>
            </a:r>
            <a:endParaRPr lang="en-US" dirty="0"/>
          </a:p>
        </p:txBody>
      </p:sp>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745623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Box 1"/>
          <p:cNvSpPr txBox="1"/>
          <p:nvPr/>
        </p:nvSpPr>
        <p:spPr>
          <a:xfrm>
            <a:off x="411480" y="164592"/>
            <a:ext cx="8321040" cy="502920"/>
          </a:xfrm>
          <a:prstGeom prst="rect">
            <a:avLst/>
          </a:prstGeom>
          <a:noFill/>
        </p:spPr>
        <p:txBody>
          <a:bodyPr wrap="square">
            <a:spAutoFit/>
          </a:bodyPr>
          <a:lstStyle/>
          <a:p>
            <a:pPr algn="l"/>
            <a:r>
              <a:rPr b="1" sz="2200">
                <a:solidFill>
                  <a:srgbClr val="028090"/>
                </a:solidFill>
              </a:rPr>
              <a:t>Table of Contents</a:t>
            </a:r>
          </a:p>
        </p:txBody>
      </p:sp>
      <p:sp>
        <p:nvSpPr>
          <p:cNvPr id="3" name="Rectangle 2"/>
          <p:cNvSpPr/>
          <p:nvPr/>
        </p:nvSpPr>
        <p:spPr>
          <a:xfrm>
            <a:off x="411480" y="749808"/>
            <a:ext cx="8321040" cy="27432"/>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11480" y="868680"/>
            <a:ext cx="4160520" cy="237744"/>
          </a:xfrm>
          <a:prstGeom prst="rect">
            <a:avLst/>
          </a:prstGeom>
          <a:noFill/>
        </p:spPr>
        <p:txBody>
          <a:bodyPr wrap="none">
            <a:spAutoFit/>
          </a:bodyPr>
          <a:lstStyle/>
          <a:p>
            <a:r>
              <a:rPr b="1" sz="850">
                <a:solidFill>
                  <a:srgbClr val="028090"/>
                </a:solidFill>
              </a:rPr>
              <a:t>SECTION 1 — OVERVIEW &amp; CONTEXT</a:t>
            </a:r>
          </a:p>
        </p:txBody>
      </p:sp>
      <p:sp>
        <p:nvSpPr>
          <p:cNvPr id="5" name="TextBox 4"/>
          <p:cNvSpPr txBox="1"/>
          <p:nvPr/>
        </p:nvSpPr>
        <p:spPr>
          <a:xfrm>
            <a:off x="548640" y="1124712"/>
            <a:ext cx="3566160" cy="205740"/>
          </a:xfrm>
          <a:prstGeom prst="rect">
            <a:avLst/>
          </a:prstGeom>
          <a:noFill/>
        </p:spPr>
        <p:txBody>
          <a:bodyPr wrap="none">
            <a:spAutoFit/>
          </a:bodyPr>
          <a:lstStyle/>
          <a:p>
            <a:r>
              <a:rPr sz="800">
                <a:solidFill>
                  <a:srgbClr val="1A1A1A"/>
                </a:solidFill>
              </a:rPr>
              <a:t>Purpose of This Archive</a:t>
            </a:r>
          </a:p>
        </p:txBody>
      </p:sp>
      <p:sp>
        <p:nvSpPr>
          <p:cNvPr id="6" name="TextBox 5"/>
          <p:cNvSpPr txBox="1"/>
          <p:nvPr/>
        </p:nvSpPr>
        <p:spPr>
          <a:xfrm>
            <a:off x="4160520" y="1124712"/>
            <a:ext cx="365760" cy="205740"/>
          </a:xfrm>
          <a:prstGeom prst="rect">
            <a:avLst/>
          </a:prstGeom>
          <a:noFill/>
        </p:spPr>
        <p:txBody>
          <a:bodyPr wrap="none">
            <a:spAutoFit/>
          </a:bodyPr>
          <a:lstStyle/>
          <a:p>
            <a:pPr algn="r"/>
            <a:r>
              <a:rPr sz="800">
                <a:solidFill>
                  <a:srgbClr val="888888"/>
                </a:solidFill>
              </a:rPr>
              <a:t>2</a:t>
            </a:r>
          </a:p>
        </p:txBody>
      </p:sp>
      <p:sp>
        <p:nvSpPr>
          <p:cNvPr id="7" name="TextBox 6"/>
          <p:cNvSpPr txBox="1"/>
          <p:nvPr/>
        </p:nvSpPr>
        <p:spPr>
          <a:xfrm>
            <a:off x="548640" y="1312164"/>
            <a:ext cx="3566160" cy="205740"/>
          </a:xfrm>
          <a:prstGeom prst="rect">
            <a:avLst/>
          </a:prstGeom>
          <a:noFill/>
        </p:spPr>
        <p:txBody>
          <a:bodyPr wrap="none">
            <a:spAutoFit/>
          </a:bodyPr>
          <a:lstStyle/>
          <a:p>
            <a:r>
              <a:rPr sz="800">
                <a:solidFill>
                  <a:srgbClr val="1A1A1A"/>
                </a:solidFill>
              </a:rPr>
              <a:t>A Note on This Submission</a:t>
            </a:r>
          </a:p>
        </p:txBody>
      </p:sp>
      <p:sp>
        <p:nvSpPr>
          <p:cNvPr id="8" name="TextBox 7"/>
          <p:cNvSpPr txBox="1"/>
          <p:nvPr/>
        </p:nvSpPr>
        <p:spPr>
          <a:xfrm>
            <a:off x="4160520" y="1312164"/>
            <a:ext cx="365760" cy="205740"/>
          </a:xfrm>
          <a:prstGeom prst="rect">
            <a:avLst/>
          </a:prstGeom>
          <a:noFill/>
        </p:spPr>
        <p:txBody>
          <a:bodyPr wrap="none">
            <a:spAutoFit/>
          </a:bodyPr>
          <a:lstStyle/>
          <a:p>
            <a:pPr algn="r"/>
            <a:r>
              <a:rPr sz="800">
                <a:solidFill>
                  <a:srgbClr val="888888"/>
                </a:solidFill>
              </a:rPr>
              <a:t>3</a:t>
            </a:r>
          </a:p>
        </p:txBody>
      </p:sp>
      <p:sp>
        <p:nvSpPr>
          <p:cNvPr id="9" name="TextBox 8"/>
          <p:cNvSpPr txBox="1"/>
          <p:nvPr/>
        </p:nvSpPr>
        <p:spPr>
          <a:xfrm>
            <a:off x="548640" y="1499616"/>
            <a:ext cx="3566160" cy="205740"/>
          </a:xfrm>
          <a:prstGeom prst="rect">
            <a:avLst/>
          </a:prstGeom>
          <a:noFill/>
        </p:spPr>
        <p:txBody>
          <a:bodyPr wrap="none">
            <a:spAutoFit/>
          </a:bodyPr>
          <a:lstStyle/>
          <a:p>
            <a:r>
              <a:rPr sz="800">
                <a:solidFill>
                  <a:srgbClr val="1A1A1A"/>
                </a:solidFill>
              </a:rPr>
              <a:t>Important Context</a:t>
            </a:r>
          </a:p>
        </p:txBody>
      </p:sp>
      <p:sp>
        <p:nvSpPr>
          <p:cNvPr id="10" name="TextBox 9"/>
          <p:cNvSpPr txBox="1"/>
          <p:nvPr/>
        </p:nvSpPr>
        <p:spPr>
          <a:xfrm>
            <a:off x="4160520" y="1499616"/>
            <a:ext cx="365760" cy="205740"/>
          </a:xfrm>
          <a:prstGeom prst="rect">
            <a:avLst/>
          </a:prstGeom>
          <a:noFill/>
        </p:spPr>
        <p:txBody>
          <a:bodyPr wrap="none">
            <a:spAutoFit/>
          </a:bodyPr>
          <a:lstStyle/>
          <a:p>
            <a:pPr algn="r"/>
            <a:r>
              <a:rPr sz="800">
                <a:solidFill>
                  <a:srgbClr val="888888"/>
                </a:solidFill>
              </a:rPr>
              <a:t>5</a:t>
            </a:r>
          </a:p>
        </p:txBody>
      </p:sp>
      <p:sp>
        <p:nvSpPr>
          <p:cNvPr id="11" name="TextBox 10"/>
          <p:cNvSpPr txBox="1"/>
          <p:nvPr/>
        </p:nvSpPr>
        <p:spPr>
          <a:xfrm>
            <a:off x="548640" y="1687068"/>
            <a:ext cx="3566160" cy="205740"/>
          </a:xfrm>
          <a:prstGeom prst="rect">
            <a:avLst/>
          </a:prstGeom>
          <a:noFill/>
        </p:spPr>
        <p:txBody>
          <a:bodyPr wrap="none">
            <a:spAutoFit/>
          </a:bodyPr>
          <a:lstStyle/>
          <a:p>
            <a:r>
              <a:rPr sz="800">
                <a:solidFill>
                  <a:srgbClr val="1A1A1A"/>
                </a:solidFill>
              </a:rPr>
              <a:t>Visual Evidence Overview</a:t>
            </a:r>
          </a:p>
        </p:txBody>
      </p:sp>
      <p:sp>
        <p:nvSpPr>
          <p:cNvPr id="12" name="TextBox 11"/>
          <p:cNvSpPr txBox="1"/>
          <p:nvPr/>
        </p:nvSpPr>
        <p:spPr>
          <a:xfrm>
            <a:off x="4160520" y="1687068"/>
            <a:ext cx="365760" cy="205740"/>
          </a:xfrm>
          <a:prstGeom prst="rect">
            <a:avLst/>
          </a:prstGeom>
          <a:noFill/>
        </p:spPr>
        <p:txBody>
          <a:bodyPr wrap="none">
            <a:spAutoFit/>
          </a:bodyPr>
          <a:lstStyle/>
          <a:p>
            <a:pPr algn="r"/>
            <a:r>
              <a:rPr sz="800">
                <a:solidFill>
                  <a:srgbClr val="888888"/>
                </a:solidFill>
              </a:rPr>
              <a:t>6</a:t>
            </a:r>
          </a:p>
        </p:txBody>
      </p:sp>
      <p:sp>
        <p:nvSpPr>
          <p:cNvPr id="13" name="TextBox 12"/>
          <p:cNvSpPr txBox="1"/>
          <p:nvPr/>
        </p:nvSpPr>
        <p:spPr>
          <a:xfrm>
            <a:off x="411480" y="1874520"/>
            <a:ext cx="4160520" cy="237744"/>
          </a:xfrm>
          <a:prstGeom prst="rect">
            <a:avLst/>
          </a:prstGeom>
          <a:noFill/>
        </p:spPr>
        <p:txBody>
          <a:bodyPr wrap="none">
            <a:spAutoFit/>
          </a:bodyPr>
          <a:lstStyle/>
          <a:p>
            <a:r>
              <a:rPr b="1" sz="850">
                <a:solidFill>
                  <a:srgbClr val="028090"/>
                </a:solidFill>
              </a:rPr>
              <a:t>SECTION 2 — EMILY &amp; BRAND IDENTITY</a:t>
            </a:r>
          </a:p>
        </p:txBody>
      </p:sp>
      <p:sp>
        <p:nvSpPr>
          <p:cNvPr id="14" name="TextBox 13"/>
          <p:cNvSpPr txBox="1"/>
          <p:nvPr/>
        </p:nvSpPr>
        <p:spPr>
          <a:xfrm>
            <a:off x="548640" y="2130552"/>
            <a:ext cx="3566160" cy="205740"/>
          </a:xfrm>
          <a:prstGeom prst="rect">
            <a:avLst/>
          </a:prstGeom>
          <a:noFill/>
        </p:spPr>
        <p:txBody>
          <a:bodyPr wrap="none">
            <a:spAutoFit/>
          </a:bodyPr>
          <a:lstStyle/>
          <a:p>
            <a:r>
              <a:rPr sz="800">
                <a:solidFill>
                  <a:srgbClr val="1A1A1A"/>
                </a:solidFill>
              </a:rPr>
              <a:t>Emily IS Pet Rescues By Emily — Contact Name Confirms It</a:t>
            </a:r>
          </a:p>
        </p:txBody>
      </p:sp>
      <p:sp>
        <p:nvSpPr>
          <p:cNvPr id="15" name="TextBox 14"/>
          <p:cNvSpPr txBox="1"/>
          <p:nvPr/>
        </p:nvSpPr>
        <p:spPr>
          <a:xfrm>
            <a:off x="4160520" y="2130552"/>
            <a:ext cx="365760" cy="205740"/>
          </a:xfrm>
          <a:prstGeom prst="rect">
            <a:avLst/>
          </a:prstGeom>
          <a:noFill/>
        </p:spPr>
        <p:txBody>
          <a:bodyPr wrap="none">
            <a:spAutoFit/>
          </a:bodyPr>
          <a:lstStyle/>
          <a:p>
            <a:pPr algn="r"/>
            <a:r>
              <a:rPr sz="800">
                <a:solidFill>
                  <a:srgbClr val="888888"/>
                </a:solidFill>
              </a:rPr>
              <a:t>7</a:t>
            </a:r>
          </a:p>
        </p:txBody>
      </p:sp>
      <p:sp>
        <p:nvSpPr>
          <p:cNvPr id="16" name="TextBox 15"/>
          <p:cNvSpPr txBox="1"/>
          <p:nvPr/>
        </p:nvSpPr>
        <p:spPr>
          <a:xfrm>
            <a:off x="548640" y="2318004"/>
            <a:ext cx="3566160" cy="205740"/>
          </a:xfrm>
          <a:prstGeom prst="rect">
            <a:avLst/>
          </a:prstGeom>
          <a:noFill/>
        </p:spPr>
        <p:txBody>
          <a:bodyPr wrap="none">
            <a:spAutoFit/>
          </a:bodyPr>
          <a:lstStyle/>
          <a:p>
            <a:r>
              <a:rPr sz="800">
                <a:solidFill>
                  <a:srgbClr val="1A1A1A"/>
                </a:solidFill>
              </a:rPr>
              <a:t>Emily's Online Identity — Brand Continuity Evidence</a:t>
            </a:r>
          </a:p>
        </p:txBody>
      </p:sp>
      <p:sp>
        <p:nvSpPr>
          <p:cNvPr id="17" name="TextBox 16"/>
          <p:cNvSpPr txBox="1"/>
          <p:nvPr/>
        </p:nvSpPr>
        <p:spPr>
          <a:xfrm>
            <a:off x="4160520" y="2318004"/>
            <a:ext cx="365760" cy="205740"/>
          </a:xfrm>
          <a:prstGeom prst="rect">
            <a:avLst/>
          </a:prstGeom>
          <a:noFill/>
        </p:spPr>
        <p:txBody>
          <a:bodyPr wrap="none">
            <a:spAutoFit/>
          </a:bodyPr>
          <a:lstStyle/>
          <a:p>
            <a:pPr algn="r"/>
            <a:r>
              <a:rPr sz="800">
                <a:solidFill>
                  <a:srgbClr val="888888"/>
                </a:solidFill>
              </a:rPr>
              <a:t>10</a:t>
            </a:r>
          </a:p>
        </p:txBody>
      </p:sp>
      <p:sp>
        <p:nvSpPr>
          <p:cNvPr id="18" name="TextBox 17"/>
          <p:cNvSpPr txBox="1"/>
          <p:nvPr/>
        </p:nvSpPr>
        <p:spPr>
          <a:xfrm>
            <a:off x="548640" y="2505456"/>
            <a:ext cx="3566160" cy="205740"/>
          </a:xfrm>
          <a:prstGeom prst="rect">
            <a:avLst/>
          </a:prstGeom>
          <a:noFill/>
        </p:spPr>
        <p:txBody>
          <a:bodyPr wrap="none">
            <a:spAutoFit/>
          </a:bodyPr>
          <a:lstStyle/>
          <a:p>
            <a:r>
              <a:rPr sz="800">
                <a:solidFill>
                  <a:srgbClr val="1A1A1A"/>
                </a:solidFill>
              </a:rPr>
              <a:t>Emily's Facebook — Active Rescue Advocate, Live Website Link</a:t>
            </a:r>
          </a:p>
        </p:txBody>
      </p:sp>
      <p:sp>
        <p:nvSpPr>
          <p:cNvPr id="19" name="TextBox 18"/>
          <p:cNvSpPr txBox="1"/>
          <p:nvPr/>
        </p:nvSpPr>
        <p:spPr>
          <a:xfrm>
            <a:off x="4160520" y="2505456"/>
            <a:ext cx="365760" cy="205740"/>
          </a:xfrm>
          <a:prstGeom prst="rect">
            <a:avLst/>
          </a:prstGeom>
          <a:noFill/>
        </p:spPr>
        <p:txBody>
          <a:bodyPr wrap="none">
            <a:spAutoFit/>
          </a:bodyPr>
          <a:lstStyle/>
          <a:p>
            <a:pPr algn="r"/>
            <a:r>
              <a:rPr sz="800">
                <a:solidFill>
                  <a:srgbClr val="888888"/>
                </a:solidFill>
              </a:rPr>
              <a:t>11</a:t>
            </a:r>
          </a:p>
        </p:txBody>
      </p:sp>
      <p:sp>
        <p:nvSpPr>
          <p:cNvPr id="20" name="TextBox 19"/>
          <p:cNvSpPr txBox="1"/>
          <p:nvPr/>
        </p:nvSpPr>
        <p:spPr>
          <a:xfrm>
            <a:off x="548640" y="2692908"/>
            <a:ext cx="3566160" cy="205740"/>
          </a:xfrm>
          <a:prstGeom prst="rect">
            <a:avLst/>
          </a:prstGeom>
          <a:noFill/>
        </p:spPr>
        <p:txBody>
          <a:bodyPr wrap="none">
            <a:spAutoFit/>
          </a:bodyPr>
          <a:lstStyle/>
          <a:p>
            <a:r>
              <a:rPr sz="800">
                <a:solidFill>
                  <a:srgbClr val="1A1A1A"/>
                </a:solidFill>
              </a:rPr>
              <a:t>Emily's iMessage — Planned Website Updates</a:t>
            </a:r>
          </a:p>
        </p:txBody>
      </p:sp>
      <p:sp>
        <p:nvSpPr>
          <p:cNvPr id="21" name="TextBox 20"/>
          <p:cNvSpPr txBox="1"/>
          <p:nvPr/>
        </p:nvSpPr>
        <p:spPr>
          <a:xfrm>
            <a:off x="4160520" y="2692908"/>
            <a:ext cx="365760" cy="205740"/>
          </a:xfrm>
          <a:prstGeom prst="rect">
            <a:avLst/>
          </a:prstGeom>
          <a:noFill/>
        </p:spPr>
        <p:txBody>
          <a:bodyPr wrap="none">
            <a:spAutoFit/>
          </a:bodyPr>
          <a:lstStyle/>
          <a:p>
            <a:pPr algn="r"/>
            <a:r>
              <a:rPr sz="800">
                <a:solidFill>
                  <a:srgbClr val="888888"/>
                </a:solidFill>
              </a:rPr>
              <a:t>17</a:t>
            </a:r>
          </a:p>
        </p:txBody>
      </p:sp>
      <p:sp>
        <p:nvSpPr>
          <p:cNvPr id="22" name="TextBox 21"/>
          <p:cNvSpPr txBox="1"/>
          <p:nvPr/>
        </p:nvSpPr>
        <p:spPr>
          <a:xfrm>
            <a:off x="411480" y="2880360"/>
            <a:ext cx="4160520" cy="237744"/>
          </a:xfrm>
          <a:prstGeom prst="rect">
            <a:avLst/>
          </a:prstGeom>
          <a:noFill/>
        </p:spPr>
        <p:txBody>
          <a:bodyPr wrap="none">
            <a:spAutoFit/>
          </a:bodyPr>
          <a:lstStyle/>
          <a:p>
            <a:r>
              <a:rPr b="1" sz="850">
                <a:solidFill>
                  <a:srgbClr val="028090"/>
                </a:solidFill>
              </a:rPr>
              <a:t>SECTION 3 — CONTINUITY EVIDENCE</a:t>
            </a:r>
          </a:p>
        </p:txBody>
      </p:sp>
      <p:sp>
        <p:nvSpPr>
          <p:cNvPr id="23" name="TextBox 22"/>
          <p:cNvSpPr txBox="1"/>
          <p:nvPr/>
        </p:nvSpPr>
        <p:spPr>
          <a:xfrm>
            <a:off x="548640" y="3136392"/>
            <a:ext cx="3566160" cy="205740"/>
          </a:xfrm>
          <a:prstGeom prst="rect">
            <a:avLst/>
          </a:prstGeom>
          <a:noFill/>
        </p:spPr>
        <p:txBody>
          <a:bodyPr wrap="none">
            <a:spAutoFit/>
          </a:bodyPr>
          <a:lstStyle/>
          <a:p>
            <a:r>
              <a:rPr sz="800">
                <a:solidFill>
                  <a:srgbClr val="1A1A1A"/>
                </a:solidFill>
              </a:rPr>
              <a:t>Current Website State — All Original Content Intact</a:t>
            </a:r>
          </a:p>
        </p:txBody>
      </p:sp>
      <p:sp>
        <p:nvSpPr>
          <p:cNvPr id="24" name="TextBox 23"/>
          <p:cNvSpPr txBox="1"/>
          <p:nvPr/>
        </p:nvSpPr>
        <p:spPr>
          <a:xfrm>
            <a:off x="4160520" y="3136392"/>
            <a:ext cx="365760" cy="205740"/>
          </a:xfrm>
          <a:prstGeom prst="rect">
            <a:avLst/>
          </a:prstGeom>
          <a:noFill/>
        </p:spPr>
        <p:txBody>
          <a:bodyPr wrap="none">
            <a:spAutoFit/>
          </a:bodyPr>
          <a:lstStyle/>
          <a:p>
            <a:pPr algn="r"/>
            <a:r>
              <a:rPr sz="800">
                <a:solidFill>
                  <a:srgbClr val="888888"/>
                </a:solidFill>
              </a:rPr>
              <a:t>8</a:t>
            </a:r>
          </a:p>
        </p:txBody>
      </p:sp>
      <p:sp>
        <p:nvSpPr>
          <p:cNvPr id="25" name="TextBox 24"/>
          <p:cNvSpPr txBox="1"/>
          <p:nvPr/>
        </p:nvSpPr>
        <p:spPr>
          <a:xfrm>
            <a:off x="548640" y="3323844"/>
            <a:ext cx="3566160" cy="205740"/>
          </a:xfrm>
          <a:prstGeom prst="rect">
            <a:avLst/>
          </a:prstGeom>
          <a:noFill/>
        </p:spPr>
        <p:txBody>
          <a:bodyPr wrap="none">
            <a:spAutoFit/>
          </a:bodyPr>
          <a:lstStyle/>
          <a:p>
            <a:r>
              <a:rPr sz="800">
                <a:solidFill>
                  <a:srgbClr val="1A1A1A"/>
                </a:solidFill>
              </a:rPr>
              <a:t>Original Upload Continuity</a:t>
            </a:r>
          </a:p>
        </p:txBody>
      </p:sp>
      <p:sp>
        <p:nvSpPr>
          <p:cNvPr id="26" name="TextBox 25"/>
          <p:cNvSpPr txBox="1"/>
          <p:nvPr/>
        </p:nvSpPr>
        <p:spPr>
          <a:xfrm>
            <a:off x="4160520" y="3323844"/>
            <a:ext cx="365760" cy="205740"/>
          </a:xfrm>
          <a:prstGeom prst="rect">
            <a:avLst/>
          </a:prstGeom>
          <a:noFill/>
        </p:spPr>
        <p:txBody>
          <a:bodyPr wrap="none">
            <a:spAutoFit/>
          </a:bodyPr>
          <a:lstStyle/>
          <a:p>
            <a:pPr algn="r"/>
            <a:r>
              <a:rPr sz="800">
                <a:solidFill>
                  <a:srgbClr val="888888"/>
                </a:solidFill>
              </a:rPr>
              <a:t>9</a:t>
            </a:r>
          </a:p>
        </p:txBody>
      </p:sp>
      <p:sp>
        <p:nvSpPr>
          <p:cNvPr id="27" name="TextBox 26"/>
          <p:cNvSpPr txBox="1"/>
          <p:nvPr/>
        </p:nvSpPr>
        <p:spPr>
          <a:xfrm>
            <a:off x="548640" y="3511296"/>
            <a:ext cx="3566160" cy="205740"/>
          </a:xfrm>
          <a:prstGeom prst="rect">
            <a:avLst/>
          </a:prstGeom>
          <a:noFill/>
        </p:spPr>
        <p:txBody>
          <a:bodyPr wrap="none">
            <a:spAutoFit/>
          </a:bodyPr>
          <a:lstStyle/>
          <a:p>
            <a:r>
              <a:rPr sz="800">
                <a:solidFill>
                  <a:srgbClr val="1A1A1A"/>
                </a:solidFill>
              </a:rPr>
              <a:t>Theme &amp; Source-Code Continuity</a:t>
            </a:r>
          </a:p>
        </p:txBody>
      </p:sp>
      <p:sp>
        <p:nvSpPr>
          <p:cNvPr id="28" name="TextBox 27"/>
          <p:cNvSpPr txBox="1"/>
          <p:nvPr/>
        </p:nvSpPr>
        <p:spPr>
          <a:xfrm>
            <a:off x="4160520" y="3511296"/>
            <a:ext cx="365760" cy="205740"/>
          </a:xfrm>
          <a:prstGeom prst="rect">
            <a:avLst/>
          </a:prstGeom>
          <a:noFill/>
        </p:spPr>
        <p:txBody>
          <a:bodyPr wrap="none">
            <a:spAutoFit/>
          </a:bodyPr>
          <a:lstStyle/>
          <a:p>
            <a:pPr algn="r"/>
            <a:r>
              <a:rPr sz="800">
                <a:solidFill>
                  <a:srgbClr val="888888"/>
                </a:solidFill>
              </a:rPr>
              <a:t>12</a:t>
            </a:r>
          </a:p>
        </p:txBody>
      </p:sp>
      <p:sp>
        <p:nvSpPr>
          <p:cNvPr id="29" name="TextBox 28"/>
          <p:cNvSpPr txBox="1"/>
          <p:nvPr/>
        </p:nvSpPr>
        <p:spPr>
          <a:xfrm>
            <a:off x="4846320" y="868680"/>
            <a:ext cx="3566160" cy="205740"/>
          </a:xfrm>
          <a:prstGeom prst="rect">
            <a:avLst/>
          </a:prstGeom>
          <a:noFill/>
        </p:spPr>
        <p:txBody>
          <a:bodyPr wrap="none">
            <a:spAutoFit/>
          </a:bodyPr>
          <a:lstStyle/>
          <a:p>
            <a:r>
              <a:rPr sz="800">
                <a:solidFill>
                  <a:srgbClr val="1A1A1A"/>
                </a:solidFill>
              </a:rPr>
              <a:t>Legacy Website Source Code — view-source:petrescuesbyemily.com</a:t>
            </a:r>
          </a:p>
        </p:txBody>
      </p:sp>
      <p:sp>
        <p:nvSpPr>
          <p:cNvPr id="30" name="TextBox 29"/>
          <p:cNvSpPr txBox="1"/>
          <p:nvPr/>
        </p:nvSpPr>
        <p:spPr>
          <a:xfrm>
            <a:off x="8458200" y="868680"/>
            <a:ext cx="365760" cy="205740"/>
          </a:xfrm>
          <a:prstGeom prst="rect">
            <a:avLst/>
          </a:prstGeom>
          <a:noFill/>
        </p:spPr>
        <p:txBody>
          <a:bodyPr wrap="none">
            <a:spAutoFit/>
          </a:bodyPr>
          <a:lstStyle/>
          <a:p>
            <a:pPr algn="r"/>
            <a:r>
              <a:rPr sz="800">
                <a:solidFill>
                  <a:srgbClr val="888888"/>
                </a:solidFill>
              </a:rPr>
              <a:t>37</a:t>
            </a:r>
          </a:p>
        </p:txBody>
      </p:sp>
      <p:sp>
        <p:nvSpPr>
          <p:cNvPr id="31" name="TextBox 30"/>
          <p:cNvSpPr txBox="1"/>
          <p:nvPr/>
        </p:nvSpPr>
        <p:spPr>
          <a:xfrm>
            <a:off x="4846320" y="1056132"/>
            <a:ext cx="3566160" cy="205740"/>
          </a:xfrm>
          <a:prstGeom prst="rect">
            <a:avLst/>
          </a:prstGeom>
          <a:noFill/>
        </p:spPr>
        <p:txBody>
          <a:bodyPr wrap="none">
            <a:spAutoFit/>
          </a:bodyPr>
          <a:lstStyle/>
          <a:p>
            <a:r>
              <a:rPr sz="800">
                <a:solidFill>
                  <a:srgbClr val="1A1A1A"/>
                </a:solidFill>
              </a:rPr>
              <a:t>Wayback Machine Continuity</a:t>
            </a:r>
          </a:p>
        </p:txBody>
      </p:sp>
      <p:sp>
        <p:nvSpPr>
          <p:cNvPr id="32" name="TextBox 31"/>
          <p:cNvSpPr txBox="1"/>
          <p:nvPr/>
        </p:nvSpPr>
        <p:spPr>
          <a:xfrm>
            <a:off x="8458200" y="1056132"/>
            <a:ext cx="365760" cy="205740"/>
          </a:xfrm>
          <a:prstGeom prst="rect">
            <a:avLst/>
          </a:prstGeom>
          <a:noFill/>
        </p:spPr>
        <p:txBody>
          <a:bodyPr wrap="none">
            <a:spAutoFit/>
          </a:bodyPr>
          <a:lstStyle/>
          <a:p>
            <a:pPr algn="r"/>
            <a:r>
              <a:rPr sz="800">
                <a:solidFill>
                  <a:srgbClr val="888888"/>
                </a:solidFill>
              </a:rPr>
              <a:t>14</a:t>
            </a:r>
          </a:p>
        </p:txBody>
      </p:sp>
      <p:sp>
        <p:nvSpPr>
          <p:cNvPr id="33" name="TextBox 32"/>
          <p:cNvSpPr txBox="1"/>
          <p:nvPr/>
        </p:nvSpPr>
        <p:spPr>
          <a:xfrm>
            <a:off x="4709160" y="1243584"/>
            <a:ext cx="4160520" cy="237744"/>
          </a:xfrm>
          <a:prstGeom prst="rect">
            <a:avLst/>
          </a:prstGeom>
          <a:noFill/>
        </p:spPr>
        <p:txBody>
          <a:bodyPr wrap="none">
            <a:spAutoFit/>
          </a:bodyPr>
          <a:lstStyle/>
          <a:p>
            <a:r>
              <a:rPr b="1" sz="850">
                <a:solidFill>
                  <a:srgbClr val="028090"/>
                </a:solidFill>
              </a:rPr>
              <a:t>SECTION 4 — GODADDY RELATIONSHIP &amp; FILINGS</a:t>
            </a:r>
          </a:p>
        </p:txBody>
      </p:sp>
      <p:sp>
        <p:nvSpPr>
          <p:cNvPr id="34" name="TextBox 33"/>
          <p:cNvSpPr txBox="1"/>
          <p:nvPr/>
        </p:nvSpPr>
        <p:spPr>
          <a:xfrm>
            <a:off x="4846320" y="1499616"/>
            <a:ext cx="3566160" cy="205740"/>
          </a:xfrm>
          <a:prstGeom prst="rect">
            <a:avLst/>
          </a:prstGeom>
          <a:noFill/>
        </p:spPr>
        <p:txBody>
          <a:bodyPr wrap="none">
            <a:spAutoFit/>
          </a:bodyPr>
          <a:lstStyle/>
          <a:p>
            <a:r>
              <a:rPr sz="800">
                <a:solidFill>
                  <a:srgbClr val="1A1A1A"/>
                </a:solidFill>
              </a:rPr>
              <a:t>GoDaddy Customer Relationship — Active Account Documentation</a:t>
            </a:r>
          </a:p>
        </p:txBody>
      </p:sp>
      <p:sp>
        <p:nvSpPr>
          <p:cNvPr id="35" name="TextBox 34"/>
          <p:cNvSpPr txBox="1"/>
          <p:nvPr/>
        </p:nvSpPr>
        <p:spPr>
          <a:xfrm>
            <a:off x="8458200" y="1499616"/>
            <a:ext cx="365760" cy="205740"/>
          </a:xfrm>
          <a:prstGeom prst="rect">
            <a:avLst/>
          </a:prstGeom>
          <a:noFill/>
        </p:spPr>
        <p:txBody>
          <a:bodyPr wrap="none">
            <a:spAutoFit/>
          </a:bodyPr>
          <a:lstStyle/>
          <a:p>
            <a:pPr algn="r"/>
            <a:r>
              <a:rPr sz="800">
                <a:solidFill>
                  <a:srgbClr val="888888"/>
                </a:solidFill>
              </a:rPr>
              <a:t>13</a:t>
            </a:r>
          </a:p>
        </p:txBody>
      </p:sp>
      <p:sp>
        <p:nvSpPr>
          <p:cNvPr id="36" name="TextBox 35"/>
          <p:cNvSpPr txBox="1"/>
          <p:nvPr/>
        </p:nvSpPr>
        <p:spPr>
          <a:xfrm>
            <a:off x="4846320" y="1687068"/>
            <a:ext cx="3566160" cy="205740"/>
          </a:xfrm>
          <a:prstGeom prst="rect">
            <a:avLst/>
          </a:prstGeom>
          <a:noFill/>
        </p:spPr>
        <p:txBody>
          <a:bodyPr wrap="none">
            <a:spAutoFit/>
          </a:bodyPr>
          <a:lstStyle/>
          <a:p>
            <a:r>
              <a:rPr sz="800">
                <a:solidFill>
                  <a:srgbClr val="1A1A1A"/>
                </a:solidFill>
              </a:rPr>
              <a:t>Tangible Marketing — Emily's Business Cards</a:t>
            </a:r>
          </a:p>
        </p:txBody>
      </p:sp>
      <p:sp>
        <p:nvSpPr>
          <p:cNvPr id="37" name="TextBox 36"/>
          <p:cNvSpPr txBox="1"/>
          <p:nvPr/>
        </p:nvSpPr>
        <p:spPr>
          <a:xfrm>
            <a:off x="8458200" y="1687068"/>
            <a:ext cx="365760" cy="205740"/>
          </a:xfrm>
          <a:prstGeom prst="rect">
            <a:avLst/>
          </a:prstGeom>
          <a:noFill/>
        </p:spPr>
        <p:txBody>
          <a:bodyPr wrap="none">
            <a:spAutoFit/>
          </a:bodyPr>
          <a:lstStyle/>
          <a:p>
            <a:pPr algn="r"/>
            <a:r>
              <a:rPr sz="800">
                <a:solidFill>
                  <a:srgbClr val="888888"/>
                </a:solidFill>
              </a:rPr>
              <a:t>35</a:t>
            </a:r>
          </a:p>
        </p:txBody>
      </p:sp>
      <p:sp>
        <p:nvSpPr>
          <p:cNvPr id="38" name="TextBox 37"/>
          <p:cNvSpPr txBox="1"/>
          <p:nvPr/>
        </p:nvSpPr>
        <p:spPr>
          <a:xfrm>
            <a:off x="4846320" y="1874520"/>
            <a:ext cx="3566160" cy="205740"/>
          </a:xfrm>
          <a:prstGeom prst="rect">
            <a:avLst/>
          </a:prstGeom>
          <a:noFill/>
        </p:spPr>
        <p:txBody>
          <a:bodyPr wrap="none">
            <a:spAutoFit/>
          </a:bodyPr>
          <a:lstStyle/>
          <a:p>
            <a:r>
              <a:rPr sz="800">
                <a:solidFill>
                  <a:srgbClr val="1A1A1A"/>
                </a:solidFill>
              </a:rPr>
              <a:t>Closing Request</a:t>
            </a:r>
          </a:p>
        </p:txBody>
      </p:sp>
      <p:sp>
        <p:nvSpPr>
          <p:cNvPr id="39" name="TextBox 38"/>
          <p:cNvSpPr txBox="1"/>
          <p:nvPr/>
        </p:nvSpPr>
        <p:spPr>
          <a:xfrm>
            <a:off x="8458200" y="1874520"/>
            <a:ext cx="365760" cy="205740"/>
          </a:xfrm>
          <a:prstGeom prst="rect">
            <a:avLst/>
          </a:prstGeom>
          <a:noFill/>
        </p:spPr>
        <p:txBody>
          <a:bodyPr wrap="none">
            <a:spAutoFit/>
          </a:bodyPr>
          <a:lstStyle/>
          <a:p>
            <a:pPr algn="r"/>
            <a:r>
              <a:rPr sz="800">
                <a:solidFill>
                  <a:srgbClr val="888888"/>
                </a:solidFill>
              </a:rPr>
              <a:t>15</a:t>
            </a:r>
          </a:p>
        </p:txBody>
      </p:sp>
      <p:sp>
        <p:nvSpPr>
          <p:cNvPr id="40" name="TextBox 39"/>
          <p:cNvSpPr txBox="1"/>
          <p:nvPr/>
        </p:nvSpPr>
        <p:spPr>
          <a:xfrm>
            <a:off x="4709160" y="2061972"/>
            <a:ext cx="4160520" cy="237744"/>
          </a:xfrm>
          <a:prstGeom prst="rect">
            <a:avLst/>
          </a:prstGeom>
          <a:noFill/>
        </p:spPr>
        <p:txBody>
          <a:bodyPr wrap="none">
            <a:spAutoFit/>
          </a:bodyPr>
          <a:lstStyle/>
          <a:p>
            <a:r>
              <a:rPr b="1" sz="850">
                <a:solidFill>
                  <a:srgbClr val="028090"/>
                </a:solidFill>
              </a:rPr>
              <a:t>SECTION 5 — PHOTOS, SCREENSHOTS &amp; CORRESPONDENCE</a:t>
            </a:r>
          </a:p>
        </p:txBody>
      </p:sp>
      <p:sp>
        <p:nvSpPr>
          <p:cNvPr id="41" name="TextBox 40"/>
          <p:cNvSpPr txBox="1"/>
          <p:nvPr/>
        </p:nvSpPr>
        <p:spPr>
          <a:xfrm>
            <a:off x="4846320" y="2318004"/>
            <a:ext cx="3566160" cy="205740"/>
          </a:xfrm>
          <a:prstGeom prst="rect">
            <a:avLst/>
          </a:prstGeom>
          <a:noFill/>
        </p:spPr>
        <p:txBody>
          <a:bodyPr wrap="none">
            <a:spAutoFit/>
          </a:bodyPr>
          <a:lstStyle/>
          <a:p>
            <a:r>
              <a:rPr sz="800">
                <a:solidFill>
                  <a:srgbClr val="1A1A1A"/>
                </a:solidFill>
              </a:rPr>
              <a:t>Snippet of Photos and Screenshots</a:t>
            </a:r>
          </a:p>
        </p:txBody>
      </p:sp>
      <p:sp>
        <p:nvSpPr>
          <p:cNvPr id="42" name="TextBox 41"/>
          <p:cNvSpPr txBox="1"/>
          <p:nvPr/>
        </p:nvSpPr>
        <p:spPr>
          <a:xfrm>
            <a:off x="8458200" y="2318004"/>
            <a:ext cx="365760" cy="205740"/>
          </a:xfrm>
          <a:prstGeom prst="rect">
            <a:avLst/>
          </a:prstGeom>
          <a:noFill/>
        </p:spPr>
        <p:txBody>
          <a:bodyPr wrap="none">
            <a:spAutoFit/>
          </a:bodyPr>
          <a:lstStyle/>
          <a:p>
            <a:pPr algn="r"/>
            <a:r>
              <a:rPr sz="800">
                <a:solidFill>
                  <a:srgbClr val="888888"/>
                </a:solidFill>
              </a:rPr>
              <a:t>36</a:t>
            </a:r>
          </a:p>
        </p:txBody>
      </p:sp>
      <p:sp>
        <p:nvSpPr>
          <p:cNvPr id="43" name="TextBox 42"/>
          <p:cNvSpPr txBox="1"/>
          <p:nvPr/>
        </p:nvSpPr>
        <p:spPr>
          <a:xfrm>
            <a:off x="4846320" y="2505456"/>
            <a:ext cx="3566160" cy="205740"/>
          </a:xfrm>
          <a:prstGeom prst="rect">
            <a:avLst/>
          </a:prstGeom>
          <a:noFill/>
        </p:spPr>
        <p:txBody>
          <a:bodyPr wrap="none">
            <a:spAutoFit/>
          </a:bodyPr>
          <a:lstStyle/>
          <a:p>
            <a:r>
              <a:rPr sz="800">
                <a:solidFill>
                  <a:srgbClr val="1A1A1A"/>
                </a:solidFill>
              </a:rPr>
              <a:t>iMessage Threads — Health Crisis &amp; Website Context</a:t>
            </a:r>
          </a:p>
        </p:txBody>
      </p:sp>
      <p:sp>
        <p:nvSpPr>
          <p:cNvPr id="44" name="TextBox 43"/>
          <p:cNvSpPr txBox="1"/>
          <p:nvPr/>
        </p:nvSpPr>
        <p:spPr>
          <a:xfrm>
            <a:off x="8458200" y="2505456"/>
            <a:ext cx="365760" cy="205740"/>
          </a:xfrm>
          <a:prstGeom prst="rect">
            <a:avLst/>
          </a:prstGeom>
          <a:noFill/>
        </p:spPr>
        <p:txBody>
          <a:bodyPr wrap="none">
            <a:spAutoFit/>
          </a:bodyPr>
          <a:lstStyle/>
          <a:p>
            <a:pPr algn="r"/>
            <a:r>
              <a:rPr sz="800">
                <a:solidFill>
                  <a:srgbClr val="888888"/>
                </a:solidFill>
              </a:rPr>
              <a:t>47</a:t>
            </a:r>
          </a:p>
        </p:txBody>
      </p:sp>
      <p:sp>
        <p:nvSpPr>
          <p:cNvPr id="45" name="TextBox 44"/>
          <p:cNvSpPr txBox="1"/>
          <p:nvPr/>
        </p:nvSpPr>
        <p:spPr>
          <a:xfrm>
            <a:off x="4846320" y="2692908"/>
            <a:ext cx="3566160" cy="205740"/>
          </a:xfrm>
          <a:prstGeom prst="rect">
            <a:avLst/>
          </a:prstGeom>
          <a:noFill/>
        </p:spPr>
        <p:txBody>
          <a:bodyPr wrap="none">
            <a:spAutoFit/>
          </a:bodyPr>
          <a:lstStyle/>
          <a:p>
            <a:r>
              <a:rPr sz="800">
                <a:solidFill>
                  <a:srgbClr val="1A1A1A"/>
                </a:solidFill>
              </a:rPr>
              <a:t>Email Correspondence — Cybersquatting Acknowledgment</a:t>
            </a:r>
          </a:p>
        </p:txBody>
      </p:sp>
      <p:sp>
        <p:nvSpPr>
          <p:cNvPr id="46" name="TextBox 45"/>
          <p:cNvSpPr txBox="1"/>
          <p:nvPr/>
        </p:nvSpPr>
        <p:spPr>
          <a:xfrm>
            <a:off x="8458200" y="2692908"/>
            <a:ext cx="365760" cy="205740"/>
          </a:xfrm>
          <a:prstGeom prst="rect">
            <a:avLst/>
          </a:prstGeom>
          <a:noFill/>
        </p:spPr>
        <p:txBody>
          <a:bodyPr wrap="none">
            <a:spAutoFit/>
          </a:bodyPr>
          <a:lstStyle/>
          <a:p>
            <a:pPr algn="r"/>
            <a:r>
              <a:rPr sz="800">
                <a:solidFill>
                  <a:srgbClr val="888888"/>
                </a:solidFill>
              </a:rPr>
              <a:t>43</a:t>
            </a:r>
          </a:p>
        </p:txBody>
      </p:sp>
      <p:sp>
        <p:nvSpPr>
          <p:cNvPr id="47" name="TextBox 46"/>
          <p:cNvSpPr txBox="1"/>
          <p:nvPr/>
        </p:nvSpPr>
        <p:spPr>
          <a:xfrm>
            <a:off x="4846320" y="2880360"/>
            <a:ext cx="3566160" cy="205740"/>
          </a:xfrm>
          <a:prstGeom prst="rect">
            <a:avLst/>
          </a:prstGeom>
          <a:noFill/>
        </p:spPr>
        <p:txBody>
          <a:bodyPr wrap="none">
            <a:spAutoFit/>
          </a:bodyPr>
          <a:lstStyle/>
          <a:p>
            <a:r>
              <a:rPr sz="800">
                <a:solidFill>
                  <a:srgbClr val="1A1A1A"/>
                </a:solidFill>
              </a:rPr>
              <a:t>Interruption of Legacy and Posthumous Online Grieving</a:t>
            </a:r>
          </a:p>
        </p:txBody>
      </p:sp>
      <p:sp>
        <p:nvSpPr>
          <p:cNvPr id="48" name="TextBox 47"/>
          <p:cNvSpPr txBox="1"/>
          <p:nvPr/>
        </p:nvSpPr>
        <p:spPr>
          <a:xfrm>
            <a:off x="8458200" y="2880360"/>
            <a:ext cx="365760" cy="205740"/>
          </a:xfrm>
          <a:prstGeom prst="rect">
            <a:avLst/>
          </a:prstGeom>
          <a:noFill/>
        </p:spPr>
        <p:txBody>
          <a:bodyPr wrap="none">
            <a:spAutoFit/>
          </a:bodyPr>
          <a:lstStyle/>
          <a:p>
            <a:pPr algn="r"/>
            <a:r>
              <a:rPr sz="800">
                <a:solidFill>
                  <a:srgbClr val="888888"/>
                </a:solidFill>
              </a:rPr>
              <a:t>53</a:t>
            </a:r>
          </a:p>
        </p:txBody>
      </p:sp>
      <p:sp>
        <p:nvSpPr>
          <p:cNvPr id="49" name="TextBox 48"/>
          <p:cNvSpPr txBox="1"/>
          <p:nvPr/>
        </p:nvSpPr>
        <p:spPr>
          <a:xfrm>
            <a:off x="4709160" y="3067812"/>
            <a:ext cx="4160520" cy="237744"/>
          </a:xfrm>
          <a:prstGeom prst="rect">
            <a:avLst/>
          </a:prstGeom>
          <a:noFill/>
        </p:spPr>
        <p:txBody>
          <a:bodyPr wrap="none">
            <a:spAutoFit/>
          </a:bodyPr>
          <a:lstStyle/>
          <a:p>
            <a:r>
              <a:rPr b="1" sz="850">
                <a:solidFill>
                  <a:srgbClr val="028090"/>
                </a:solidFill>
              </a:rPr>
              <a:t>SECTION 6 — IN MEMORIAM</a:t>
            </a:r>
          </a:p>
        </p:txBody>
      </p:sp>
      <p:sp>
        <p:nvSpPr>
          <p:cNvPr id="50" name="TextBox 49"/>
          <p:cNvSpPr txBox="1"/>
          <p:nvPr/>
        </p:nvSpPr>
        <p:spPr>
          <a:xfrm>
            <a:off x="4846320" y="3323844"/>
            <a:ext cx="3566160" cy="205740"/>
          </a:xfrm>
          <a:prstGeom prst="rect">
            <a:avLst/>
          </a:prstGeom>
          <a:noFill/>
        </p:spPr>
        <p:txBody>
          <a:bodyPr wrap="none">
            <a:spAutoFit/>
          </a:bodyPr>
          <a:lstStyle/>
          <a:p>
            <a:r>
              <a:rPr sz="800">
                <a:solidFill>
                  <a:srgbClr val="1A1A1A"/>
                </a:solidFill>
              </a:rPr>
              <a:t>The Rainbow Bridge — A Note on Its Meaning</a:t>
            </a:r>
          </a:p>
        </p:txBody>
      </p:sp>
      <p:sp>
        <p:nvSpPr>
          <p:cNvPr id="51" name="TextBox 50"/>
          <p:cNvSpPr txBox="1"/>
          <p:nvPr/>
        </p:nvSpPr>
        <p:spPr>
          <a:xfrm>
            <a:off x="8458200" y="3323844"/>
            <a:ext cx="365760" cy="205740"/>
          </a:xfrm>
          <a:prstGeom prst="rect">
            <a:avLst/>
          </a:prstGeom>
          <a:noFill/>
        </p:spPr>
        <p:txBody>
          <a:bodyPr wrap="none">
            <a:spAutoFit/>
          </a:bodyPr>
          <a:lstStyle/>
          <a:p>
            <a:pPr algn="r"/>
            <a:r>
              <a:rPr sz="800">
                <a:solidFill>
                  <a:srgbClr val="888888"/>
                </a:solidFill>
              </a:rPr>
              <a:t>54</a:t>
            </a:r>
          </a:p>
        </p:txBody>
      </p:sp>
      <p:sp>
        <p:nvSpPr>
          <p:cNvPr id="52" name="TextBox 51"/>
          <p:cNvSpPr txBox="1"/>
          <p:nvPr/>
        </p:nvSpPr>
        <p:spPr>
          <a:xfrm>
            <a:off x="4846320" y="3511296"/>
            <a:ext cx="3566160" cy="205740"/>
          </a:xfrm>
          <a:prstGeom prst="rect">
            <a:avLst/>
          </a:prstGeom>
          <a:noFill/>
        </p:spPr>
        <p:txBody>
          <a:bodyPr wrap="none">
            <a:spAutoFit/>
          </a:bodyPr>
          <a:lstStyle/>
          <a:p>
            <a:r>
              <a:rPr sz="800">
                <a:solidFill>
                  <a:srgbClr val="1A1A1A"/>
                </a:solidFill>
              </a:rPr>
              <a:t>Jill &amp; Zoie — Rainbow Bridge Tribute</a:t>
            </a:r>
          </a:p>
        </p:txBody>
      </p:sp>
      <p:sp>
        <p:nvSpPr>
          <p:cNvPr id="53" name="TextBox 52"/>
          <p:cNvSpPr txBox="1"/>
          <p:nvPr/>
        </p:nvSpPr>
        <p:spPr>
          <a:xfrm>
            <a:off x="8458200" y="3511296"/>
            <a:ext cx="365760" cy="205740"/>
          </a:xfrm>
          <a:prstGeom prst="rect">
            <a:avLst/>
          </a:prstGeom>
          <a:noFill/>
        </p:spPr>
        <p:txBody>
          <a:bodyPr wrap="none">
            <a:spAutoFit/>
          </a:bodyPr>
          <a:lstStyle/>
          <a:p>
            <a:pPr algn="r"/>
            <a:r>
              <a:rPr sz="800">
                <a:solidFill>
                  <a:srgbClr val="888888"/>
                </a:solidFill>
              </a:rPr>
              <a:t>55</a:t>
            </a:r>
          </a:p>
        </p:txBody>
      </p:sp>
      <p:sp>
        <p:nvSpPr>
          <p:cNvPr id="54" name="Rectangle 5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5" name="TextBox 54"/>
          <p:cNvSpPr txBox="1"/>
          <p:nvPr/>
        </p:nvSpPr>
        <p:spPr>
          <a:xfrm>
            <a:off x="274320" y="6624828"/>
            <a:ext cx="8595360" cy="237744"/>
          </a:xfrm>
          <a:prstGeom prst="rect">
            <a:avLst/>
          </a:prstGeom>
          <a:noFill/>
        </p:spPr>
        <p:txBody>
          <a:bodyPr wrap="none">
            <a:spAutoFit/>
          </a:bodyPr>
          <a:lstStyle/>
          <a:p>
            <a:pPr algn="ctr"/>
            <a:r>
              <a:rPr sz="75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60406 second screenshot source cod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777240"/>
            <a:ext cx="8686800" cy="4886325"/>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Legacy Website Source Code — view-source:petrescuesbyemily.com</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510556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tomizing Emily website proof"/>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2019 iMessage — Website Name Discussion with Emily</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005644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vicon proof"/>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2019 iMessage — Paw Print Favicon Recognition</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940708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71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1106" y="777240"/>
            <a:ext cx="2681787"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Current Website Navigation — Original Menu Structure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496682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7 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1106" y="777240"/>
            <a:ext cx="2681787"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Google Search — Emily's Instagram Identity Confirmed</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4156568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0 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1106" y="777240"/>
            <a:ext cx="2681787"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Google Search — Emily Chason Gilchrist Brand Identity</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987108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38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1106" y="777240"/>
            <a:ext cx="2681787"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Emily's Email — October 2025 Cybersquatting Acknowledgment</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510587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1106" y="777240"/>
            <a:ext cx="2681787"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Emily's Email — Continued Correspondence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0660568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56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Current Website Navigation — Full Original Menu</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894110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72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Google Search Results — PetRescuesByEmily.com Brand</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441714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Purpose of This Archive</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4754880"/>
          </a:xfrm>
          <a:prstGeom prst="rect">
            <a:avLst/>
          </a:prstGeom>
          <a:noFill/>
          <a:ln/>
        </p:spPr>
        <p:txBody>
          <a:bodyPr wrap="square" rtlCol="0" anchor="ctr"/>
          <a:lstStyle/>
          <a:p>
            <a:r>
              <a:rPr sz="2000" b="1" dirty="0">
                <a:solidFill>
                  <a:srgbClr val="1A1A1A"/>
                </a:solidFill>
              </a:rPr>
              <a:t>Public Evidence Archive Reference</a:t>
            </a:r>
          </a:p>
          <a:p>
            <a:endParaRPr sz="2000" b="1" dirty="0">
              <a:solidFill>
                <a:srgbClr val="1A1A1A"/>
              </a:solidFill>
            </a:endParaRPr>
          </a:p>
          <a:p>
            <a:r>
              <a:rPr sz="1600" b="0" dirty="0">
                <a:solidFill>
                  <a:srgbClr val="1A1A1A"/>
                </a:solidFill>
              </a:rPr>
              <a:t>This presentation is intended as a supplemental private review archive accompanying the already-published evidence compilation located at:</a:t>
            </a:r>
          </a:p>
          <a:p>
            <a:endParaRPr sz="1600" b="0" dirty="0">
              <a:solidFill>
                <a:srgbClr val="1A1A1A"/>
              </a:solidFill>
            </a:endParaRPr>
          </a:p>
          <a:p>
            <a:r>
              <a:rPr lang="en-US" sz="1600" b="0" dirty="0" smtClean="0">
                <a:solidFill>
                  <a:srgbClr val="1A1A1A"/>
                </a:solidFill>
                <a:hlinkClick r:id="rId3"/>
              </a:rPr>
              <a:t>http://www.</a:t>
            </a:r>
            <a:r>
              <a:rPr sz="1600" b="0" dirty="0" smtClean="0">
                <a:solidFill>
                  <a:srgbClr val="1A1A1A"/>
                </a:solidFill>
                <a:hlinkClick r:id="rId3"/>
              </a:rPr>
              <a:t>maggiethegeek.com/cyber-squatter-complaint/</a:t>
            </a:r>
            <a:endParaRPr lang="en-US" sz="1600" b="0" dirty="0" smtClean="0">
              <a:solidFill>
                <a:srgbClr val="1A1A1A"/>
              </a:solidFill>
            </a:endParaRPr>
          </a:p>
          <a:p>
            <a:endParaRPr lang="en-US" sz="1600" b="0" dirty="0" smtClean="0">
              <a:solidFill>
                <a:srgbClr val="1A1A1A"/>
              </a:solidFill>
            </a:endParaRPr>
          </a:p>
          <a:p>
            <a:endParaRPr sz="1600" b="0" dirty="0">
              <a:solidFill>
                <a:srgbClr val="1A1A1A"/>
              </a:solidFill>
            </a:endParaRPr>
          </a:p>
          <a:p>
            <a:r>
              <a:rPr sz="1600" b="0" dirty="0">
                <a:solidFill>
                  <a:srgbClr val="1A1A1A"/>
                </a:solidFill>
              </a:rPr>
              <a:t>The public archive contains:</a:t>
            </a:r>
          </a:p>
          <a:p>
            <a:pPr marL="171450" indent="-171450">
              <a:buFont typeface="Arial" panose="020B0604020202020204" pitchFamily="34" charset="0"/>
              <a:buChar char="•"/>
            </a:pPr>
            <a:r>
              <a:rPr sz="1600" b="0" dirty="0">
                <a:solidFill>
                  <a:srgbClr val="1A1A1A"/>
                </a:solidFill>
              </a:rPr>
              <a:t>additional screenshots,</a:t>
            </a:r>
          </a:p>
          <a:p>
            <a:pPr marL="171450" indent="-171450">
              <a:buFont typeface="Arial" panose="020B0604020202020204" pitchFamily="34" charset="0"/>
              <a:buChar char="•"/>
            </a:pPr>
            <a:r>
              <a:rPr sz="1600" b="0" dirty="0">
                <a:solidFill>
                  <a:srgbClr val="1A1A1A"/>
                </a:solidFill>
              </a:rPr>
              <a:t>timeline materials,</a:t>
            </a:r>
          </a:p>
          <a:p>
            <a:pPr marL="171450" indent="-171450">
              <a:buFont typeface="Arial" panose="020B0604020202020204" pitchFamily="34" charset="0"/>
              <a:buChar char="•"/>
            </a:pPr>
            <a:r>
              <a:rPr sz="1600" b="0" dirty="0">
                <a:solidFill>
                  <a:srgbClr val="1A1A1A"/>
                </a:solidFill>
              </a:rPr>
              <a:t>continuity documentation,</a:t>
            </a:r>
          </a:p>
          <a:p>
            <a:pPr marL="171450" indent="-171450">
              <a:buFont typeface="Arial" panose="020B0604020202020204" pitchFamily="34" charset="0"/>
              <a:buChar char="•"/>
            </a:pPr>
            <a:r>
              <a:rPr sz="1600" b="0" dirty="0" err="1">
                <a:solidFill>
                  <a:srgbClr val="1A1A1A"/>
                </a:solidFill>
              </a:rPr>
              <a:t>Wayback</a:t>
            </a:r>
            <a:r>
              <a:rPr sz="1600" b="0" dirty="0">
                <a:solidFill>
                  <a:srgbClr val="1A1A1A"/>
                </a:solidFill>
              </a:rPr>
              <a:t xml:space="preserve"> captures,</a:t>
            </a:r>
          </a:p>
          <a:p>
            <a:pPr marL="171450" indent="-171450">
              <a:buFont typeface="Arial" panose="020B0604020202020204" pitchFamily="34" charset="0"/>
              <a:buChar char="•"/>
            </a:pPr>
            <a:r>
              <a:rPr sz="1600" b="0" dirty="0">
                <a:solidFill>
                  <a:srgbClr val="1A1A1A"/>
                </a:solidFill>
              </a:rPr>
              <a:t>and supporting contextual evidence referenced throughout this presentation.</a:t>
            </a:r>
          </a:p>
          <a:p>
            <a:endParaRPr sz="1600" b="0" dirty="0">
              <a:solidFill>
                <a:srgbClr val="1A1A1A"/>
              </a:solidFill>
            </a:endParaRPr>
          </a:p>
          <a:p>
            <a:r>
              <a:rPr sz="1600" b="0" dirty="0">
                <a:solidFill>
                  <a:srgbClr val="1A1A1A"/>
                </a:solidFill>
              </a:rPr>
              <a:t>This PowerPoint is intended to provide a more concise executive-review narrative highlighting the most significant continuity and human-impact issues surrounding PetRescuesByEmily.com.</a:t>
            </a:r>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9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iMessage — Health Crisis Context, October 2025</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4261006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iMessage — Website Direction and Design Discussion</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381479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25-11-04 at 12.50.55 A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236632" y="777240"/>
            <a:ext cx="2670735"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iMessage — Emily's Planned Website Updates</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201619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 is www.PetRescuesByEmily.com - Google Search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Google Search — Emily Chason Gilchrist Confirmed</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8846692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 is www.PetRescuesByEmily.com - Google Search"/>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iMessage — Overwhelmed, Upcoming Eye Surgery Context</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3797780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236378" y="777240"/>
            <a:ext cx="2671243" cy="5806440"/>
          </a:xfrm>
          <a:prstGeom prst="rect">
            <a:avLst/>
          </a:prstGeom>
          <a:noFill/>
          <a:ln>
            <a:noFill/>
          </a:ln>
        </p:spPr>
      </p:pic>
      <p:sp>
        <p:nvSpPr>
          <p:cNvPr id="3" name="TextBox 2"/>
          <p:cNvSpPr txBox="1"/>
          <p:nvPr/>
        </p:nvSpPr>
        <p:spPr>
          <a:xfrm>
            <a:off x="411480" y="137160"/>
            <a:ext cx="8321040" cy="548640"/>
          </a:xfrm>
          <a:prstGeom prst="rect">
            <a:avLst/>
          </a:prstGeom>
          <a:noFill/>
        </p:spPr>
        <p:txBody>
          <a:bodyPr wrap="square">
            <a:spAutoFit/>
          </a:bodyPr>
          <a:lstStyle/>
          <a:p>
            <a:r>
              <a:rPr b="1" sz="1400">
                <a:solidFill>
                  <a:srgbClr val="028090"/>
                </a:solidFill>
              </a:rPr>
              <a:t>Wayback Machine — Original Site, December 2024 Archive</a:t>
            </a:r>
          </a:p>
        </p:txBody>
      </p:sp>
      <p:sp>
        <p:nvSpPr>
          <p:cNvPr id="4" name="Rectangle 3"/>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74320" y="6624828"/>
            <a:ext cx="8595360" cy="237744"/>
          </a:xfrm>
          <a:prstGeom prst="rect">
            <a:avLst/>
          </a:prstGeom>
          <a:noFill/>
        </p:spPr>
        <p:txBody>
          <a:bodyPr wrap="none">
            <a:spAutoFit/>
          </a:bodyPr>
          <a:lstStyle/>
          <a:p>
            <a:pPr algn="ctr"/>
            <a:r>
              <a:rPr sz="750" b="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extLst>
      <p:ext uri="{BB962C8B-B14F-4D97-AF65-F5344CB8AC3E}">
        <p14:creationId xmlns:p14="http://schemas.microsoft.com/office/powerpoint/2010/main" val="1369061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smtClean="0">
                <a:solidFill>
                  <a:srgbClr val="028090"/>
                </a:solidFill>
                <a:latin typeface="Arial" pitchFamily="34" charset="0"/>
                <a:ea typeface="Arial" pitchFamily="34" charset="-122"/>
                <a:cs typeface="Arial" pitchFamily="34" charset="-120"/>
              </a:rPr>
              <a:t xml:space="preserve">Interruption </a:t>
            </a:r>
            <a:r>
              <a:rPr lang="en-US" sz="2000" b="1" dirty="0" smtClean="0">
                <a:solidFill>
                  <a:srgbClr val="028090"/>
                </a:solidFill>
                <a:latin typeface="Arial" pitchFamily="34" charset="0"/>
                <a:ea typeface="Arial" pitchFamily="34" charset="-122"/>
                <a:cs typeface="Arial" pitchFamily="34" charset="-120"/>
              </a:rPr>
              <a:t xml:space="preserve">Of Legacy And </a:t>
            </a:r>
            <a:r>
              <a:rPr lang="en-US" sz="2000" b="1" dirty="0" smtClean="0">
                <a:solidFill>
                  <a:srgbClr val="028090"/>
                </a:solidFill>
                <a:latin typeface="Arial" pitchFamily="34" charset="0"/>
                <a:ea typeface="Arial" pitchFamily="34" charset="-122"/>
                <a:cs typeface="Arial" pitchFamily="34" charset="-120"/>
              </a:rPr>
              <a:t xml:space="preserve">Posthumous Online Grieving </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138897" y="749809"/>
            <a:ext cx="8866207" cy="5925312"/>
          </a:xfrm>
          <a:prstGeom prst="rect">
            <a:avLst/>
          </a:prstGeom>
          <a:noFill/>
          <a:ln/>
        </p:spPr>
        <p:txBody>
          <a:bodyPr wrap="square" rtlCol="0" anchor="ctr"/>
          <a:lstStyle/>
          <a:p>
            <a:r>
              <a:rPr lang="en-US" dirty="0"/>
              <a:t>One aspect of this situation that has been unexpectedly painful involves something Alexa and I ultimately described as a form of “digital memorial denial” connected to posthumous data and memory preservation.</a:t>
            </a:r>
          </a:p>
          <a:p>
            <a:r>
              <a:rPr lang="en-US" dirty="0"/>
              <a:t>PetRescuesByEmily.com was never merely a domain name or generic website. It was a living rescue platform tied to real animals, real families and years of emotionally significant community history</a:t>
            </a:r>
            <a:r>
              <a:rPr lang="en-US" dirty="0" smtClean="0"/>
              <a:t>.</a:t>
            </a:r>
          </a:p>
          <a:p>
            <a:endParaRPr lang="en-US" dirty="0"/>
          </a:p>
          <a:p>
            <a:r>
              <a:rPr lang="en-US" dirty="0"/>
              <a:t>After Emily lost both Jill and Zoie in early 2025, we never had the opportunity to properly create and publish the memorial pages, “Over the Rainbow Bridge” tributes and remembrance materials we had planned for them on the original website they helped inspire</a:t>
            </a:r>
            <a:r>
              <a:rPr lang="en-US" dirty="0" smtClean="0"/>
              <a:t>.</a:t>
            </a:r>
            <a:br>
              <a:rPr lang="en-US" dirty="0" smtClean="0"/>
            </a:br>
            <a:endParaRPr lang="en-US" dirty="0"/>
          </a:p>
          <a:p>
            <a:r>
              <a:rPr lang="en-US" dirty="0"/>
              <a:t>At the same time, additional rescue stories, successful placements, updated photographs, educational materials and even medical-success stories connected to rescued animals were effectively frozen in limbo while the domain and original platform remained under the control of an unknown third party.</a:t>
            </a:r>
          </a:p>
          <a:p>
            <a:r>
              <a:rPr lang="en-US" dirty="0"/>
              <a:t>What may appear externally as “just a website” has, for us, represented the loss of an important digital space connected to grief, advocacy, rescue history, family memories and community identity.</a:t>
            </a:r>
          </a:p>
          <a:p>
            <a:r>
              <a:rPr lang="en-US" dirty="0"/>
              <a:t>That emotional component is difficult to quantify technically, yet very real personally</a:t>
            </a:r>
            <a:r>
              <a:rPr lang="en-US" dirty="0" smtClean="0"/>
              <a:t xml:space="preserve">.  </a:t>
            </a:r>
            <a:endParaRPr lang="en-US"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extLst>
      <p:ext uri="{BB962C8B-B14F-4D97-AF65-F5344CB8AC3E}">
        <p14:creationId xmlns:p14="http://schemas.microsoft.com/office/powerpoint/2010/main" val="2002800883"/>
      </p:ext>
    </p:extLst>
  </p:cSld>
  <p:clrMapOvr>
    <a:masterClrMapping/>
  </p:clrMapOvr>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extBox 1"/>
          <p:cNvSpPr txBox="1"/>
          <p:nvPr/>
        </p:nvSpPr>
        <p:spPr>
          <a:xfrm>
            <a:off x="411480" y="164592"/>
            <a:ext cx="8321040" cy="502920"/>
          </a:xfrm>
          <a:prstGeom prst="rect">
            <a:avLst/>
          </a:prstGeom>
          <a:noFill/>
        </p:spPr>
        <p:txBody>
          <a:bodyPr wrap="square">
            <a:spAutoFit/>
          </a:bodyPr>
          <a:lstStyle/>
          <a:p>
            <a:pPr algn="l"/>
            <a:r>
              <a:rPr b="1" i="0" sz="2200">
                <a:solidFill>
                  <a:srgbClr val="028090"/>
                </a:solidFill>
              </a:rPr>
              <a:t>The Rainbow Bridge — A Note on Its Meaning</a:t>
            </a:r>
          </a:p>
        </p:txBody>
      </p:sp>
      <p:sp>
        <p:nvSpPr>
          <p:cNvPr id="3" name="Rectangle 2"/>
          <p:cNvSpPr/>
          <p:nvPr/>
        </p:nvSpPr>
        <p:spPr>
          <a:xfrm>
            <a:off x="411480" y="804672"/>
            <a:ext cx="8321040" cy="5669280"/>
          </a:xfrm>
          <a:prstGeom prst="rect">
            <a:avLst/>
          </a:prstGeom>
          <a:solidFill>
            <a:srgbClr val="E8F6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594360" y="914400"/>
            <a:ext cx="7955279" cy="5440680"/>
          </a:xfrm>
          <a:prstGeom prst="rect">
            <a:avLst/>
          </a:prstGeom>
          <a:noFill/>
        </p:spPr>
        <p:txBody>
          <a:bodyPr wrap="square">
            <a:spAutoFit/>
          </a:bodyPr>
          <a:lstStyle/>
          <a:p>
            <a:pPr algn="l"/>
            <a:r>
              <a:rPr b="0" i="0" sz="1300">
                <a:solidFill>
                  <a:srgbClr val="1A1A1A"/>
                </a:solidFill>
              </a:rPr>
              <a:t>The Rainbow Bridge is a beloved concept within the animal rescue and pet loss community. It refers to a mythical place where beloved pets are believed to wait for their owners after death — healthy, happy, and free from pain — until they are reunited.
For Emily Chason Gilchrist, a lifelong animal rescue advocate who has facilitated the adoption of 300 to 450 or more animals, Jill and Zoie were not simply pets. They were family members and the living mascots of her rescue mission. Both dogs appear by name in the navigation of the stolen website to this day.
Jill was put down January 31, 2025, at age 14. Zoie followed in February 2025.
Because the domain remained under the control of an unknown cybersquatter, Emily and her family were denied the ability to post proper memorial tributes and Rainbow Bridge pages honoring Jill and Zoie on the very platform those dogs helped inspire.
The slides that follow represent a small tribute to two very good girls.</a:t>
            </a:r>
          </a:p>
        </p:txBody>
      </p:sp>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274320" y="6624828"/>
            <a:ext cx="8595360" cy="237744"/>
          </a:xfrm>
          <a:prstGeom prst="rect">
            <a:avLst/>
          </a:prstGeom>
          <a:noFill/>
        </p:spPr>
        <p:txBody>
          <a:bodyPr wrap="square">
            <a:spAutoFit/>
          </a:bodyPr>
          <a:lstStyle/>
          <a:p>
            <a:pPr algn="ctr"/>
            <a:r>
              <a:rPr b="0" i="0" sz="75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6">
    <p:bg>
      <p:bgPr>
        <a:solidFill>
          <a:srgbClr val="1A0A00"/>
        </a:solidFill>
        <a:effectLst/>
      </p:bgPr>
    </p:bg>
    <p:spTree>
      <p:nvGrpSpPr>
        <p:cNvPr id="1" name=""/>
        <p:cNvGrpSpPr/>
        <p:nvPr/>
      </p:nvGrpSpPr>
      <p:grpSpPr>
        <a:xfrm>
          <a:off x="0" y="0"/>
          <a:ext cx="0" cy="0"/>
          <a:chOff x="0" y="0"/>
          <a:chExt cx="0" cy="0"/>
        </a:xfrm>
      </p:grpSpPr>
      <p:pic>
        <p:nvPicPr>
          <p:cNvPr id="2" name="Image 0" descr="/home/claude/rainbow_best.png"/>
          <p:cNvPicPr>
            <a:picLocks noChangeAspect="1"/>
          </p:cNvPicPr>
          <p:nvPr/>
        </p:nvPicPr>
        <p:blipFill>
          <a:blip r:embed="rId3"/>
          <a:srcRect/>
          <a:stretch/>
        </p:blipFill>
        <p:spPr>
          <a:xfrm>
            <a:off x="0" y="822960"/>
            <a:ext cx="9144000" cy="6858000"/>
          </a:xfrm>
          <a:prstGeom prst="rect">
            <a:avLst/>
          </a:prstGeom>
        </p:spPr>
      </p:pic>
      <p:sp>
        <p:nvSpPr>
          <p:cNvPr id="4" name="Text 1"/>
          <p:cNvSpPr/>
          <p:nvPr/>
        </p:nvSpPr>
        <p:spPr>
          <a:xfrm>
            <a:off x="411480" y="91440"/>
            <a:ext cx="8321040" cy="640080"/>
          </a:xfrm>
          <a:prstGeom prst="rect">
            <a:avLst/>
          </a:prstGeom>
          <a:noFill/>
          <a:ln/>
        </p:spPr>
        <p:txBody>
          <a:bodyPr wrap="square" rtlCol="0" anchor="ctr"/>
          <a:lstStyle/>
          <a:p>
            <a:pPr marL="0" indent="0" algn="ctr">
              <a:buNone/>
            </a:pPr>
            <a:r>
              <a:rPr lang="en-US" sz="1800" b="1" dirty="0" smtClean="0">
                <a:solidFill>
                  <a:srgbClr val="028090"/>
                </a:solidFill>
                <a:latin typeface="Arial" pitchFamily="34" charset="0"/>
                <a:cs typeface="Arial" pitchFamily="34" charset="-120"/>
              </a:rPr>
              <a:t>Katie, Meagan and Sugar waiting to escort Zoie and Jill</a:t>
            </a:r>
            <a:r>
              <a:rPr lang="en-US" sz="1800" b="1" dirty="0">
                <a:solidFill>
                  <a:srgbClr val="028090"/>
                </a:solidFill>
                <a:latin typeface="Arial" pitchFamily="34" charset="0"/>
                <a:cs typeface="Arial" pitchFamily="34" charset="-120"/>
              </a:rPr>
              <a:t/>
            </a:r>
            <a:br>
              <a:rPr lang="en-US" sz="2000" b="1" dirty="0">
                <a:solidFill>
                  <a:srgbClr val="FFFFFF"/>
                </a:solidFill>
                <a:latin typeface="Arial" pitchFamily="34" charset="0"/>
                <a:cs typeface="Arial" pitchFamily="34" charset="-120"/>
              </a:rPr>
            </a:br>
            <a:r>
              <a:rPr lang="en-US" sz="1800" b="1" dirty="0" smtClean="0">
                <a:solidFill>
                  <a:srgbClr val="028090"/>
                </a:solidFill>
                <a:latin typeface="Arial" pitchFamily="34" charset="0"/>
                <a:cs typeface="Arial" pitchFamily="34" charset="-120"/>
              </a:rPr>
              <a:t>across the Rainbow Bridge</a:t>
            </a:r>
            <a:endParaRPr lang="en-US" sz="2000" dirty="0"/>
          </a:p>
        </p:txBody>
      </p:sp>
      <p:sp>
        <p:nvSpPr>
          <p:cNvPr id="6" name="Text 3"/>
          <p:cNvSpPr/>
          <p:nvPr/>
        </p:nvSpPr>
        <p:spPr>
          <a:xfrm>
            <a:off x="365760" y="5394960"/>
            <a:ext cx="8412480" cy="640080"/>
          </a:xfrm>
          <a:prstGeom prst="rect">
            <a:avLst/>
          </a:prstGeom>
          <a:noFill/>
          <a:ln/>
        </p:spPr>
        <p:txBody>
          <a:bodyPr wrap="square"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Jill</a:t>
            </a:r>
            <a:r>
              <a:rPr lang="en-US" sz="1100" dirty="0">
                <a:solidFill>
                  <a:srgbClr val="FFFFFF"/>
                </a:solidFill>
                <a:latin typeface="Arial" pitchFamily="34" charset="0"/>
                <a:ea typeface="Arial" pitchFamily="34" charset="-122"/>
                <a:cs typeface="Arial" pitchFamily="34" charset="-120"/>
              </a:rPr>
              <a:t xml:space="preserve"> — put down January 31, 2025, age 14. </a:t>
            </a:r>
            <a:r>
              <a:rPr lang="en-US" sz="1100" b="1" dirty="0">
                <a:solidFill>
                  <a:srgbClr val="FFFFFF"/>
                </a:solidFill>
                <a:latin typeface="Arial" pitchFamily="34" charset="0"/>
                <a:ea typeface="Arial" pitchFamily="34" charset="-122"/>
                <a:cs typeface="Arial" pitchFamily="34" charset="-120"/>
              </a:rPr>
              <a:t>Zoie</a:t>
            </a:r>
            <a:r>
              <a:rPr lang="en-US" sz="1100" dirty="0">
                <a:solidFill>
                  <a:srgbClr val="FFFFFF"/>
                </a:solidFill>
                <a:latin typeface="Arial" pitchFamily="34" charset="0"/>
                <a:ea typeface="Arial" pitchFamily="34" charset="-122"/>
                <a:cs typeface="Arial" pitchFamily="34" charset="-120"/>
              </a:rPr>
              <a:t xml:space="preserve"> — lost February 2025. Both dogs appear by name in the stolen website's navigation — serving a squatter's traffic to this day.</a:t>
            </a:r>
            <a:endParaRPr lang="en-US" sz="1100" dirty="0"/>
          </a:p>
        </p:txBody>
      </p:sp>
      <p:sp>
        <p:nvSpPr>
          <p:cNvPr id="7" name="Text 4"/>
          <p:cNvSpPr/>
          <p:nvPr/>
        </p:nvSpPr>
        <p:spPr>
          <a:xfrm>
            <a:off x="365760" y="6080760"/>
            <a:ext cx="8412480" cy="411480"/>
          </a:xfrm>
          <a:prstGeom prst="rect">
            <a:avLst/>
          </a:prstGeom>
          <a:noFill/>
          <a:ln/>
        </p:spPr>
        <p:txBody>
          <a:bodyPr wrap="square" rtlCol="0" anchor="ctr"/>
          <a:lstStyle/>
          <a:p>
            <a:pPr marL="0" indent="0" algn="ctr">
              <a:buNone/>
            </a:pPr>
            <a:r>
              <a:rPr lang="en-US" sz="1300" b="1" i="1" dirty="0">
                <a:solidFill>
                  <a:srgbClr val="FFD580"/>
                </a:solidFill>
                <a:latin typeface="Arial" pitchFamily="34" charset="0"/>
                <a:ea typeface="Arial" pitchFamily="34" charset="-122"/>
                <a:cs typeface="Arial" pitchFamily="34" charset="-120"/>
              </a:rPr>
              <a:t>Always Loved.  Never Forgotten.</a:t>
            </a:r>
            <a:endParaRPr lang="en-US" sz="1300" dirty="0"/>
          </a:p>
        </p:txBody>
      </p:sp>
      <p:sp>
        <p:nvSpPr>
          <p:cNvPr id="8" name="Shape 5"/>
          <p:cNvSpPr/>
          <p:nvPr/>
        </p:nvSpPr>
        <p:spPr>
          <a:xfrm>
            <a:off x="0" y="6629400"/>
            <a:ext cx="9144000" cy="228600"/>
          </a:xfrm>
          <a:prstGeom prst="rect">
            <a:avLst/>
          </a:prstGeom>
          <a:solidFill>
            <a:srgbClr val="028090"/>
          </a:solidFill>
          <a:ln w="12700">
            <a:solidFill>
              <a:srgbClr val="028090"/>
            </a:solidFill>
            <a:prstDash val="solid"/>
          </a:ln>
        </p:spPr>
        <p:txBody>
          <a:bodyPr/>
          <a:p/>
        </p:txBody>
      </p:sp>
      <p:sp>
        <p:nvSpPr>
          <p:cNvPr id="9" name="Text 6"/>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0" y="0"/>
            <a:ext cx="9144000" cy="960120"/>
          </a:xfrm>
          <a:prstGeom prst="rect">
            <a:avLst/>
          </a:prstGeom>
          <a:solidFill>
            <a:srgbClr val="000000">
              <a:alpha val="65000"/>
            </a:srgbClr>
          </a:solidFill>
          <a:ln w="12700">
            <a:solidFill>
              <a:srgbClr val="000000">
                <a:alpha val="65000"/>
              </a:srgbClr>
            </a:solidFill>
            <a:prstDash val="solid"/>
          </a:ln>
        </p:spPr>
      </p:sp>
      <p:sp>
        <p:nvSpPr>
          <p:cNvPr id="4" name="Text 1"/>
          <p:cNvSpPr/>
          <p:nvPr/>
        </p:nvSpPr>
        <p:spPr>
          <a:xfrm>
            <a:off x="274320" y="91440"/>
            <a:ext cx="8595360" cy="731520"/>
          </a:xfrm>
          <a:prstGeom prst="rect">
            <a:avLst/>
          </a:prstGeom>
          <a:noFill/>
          <a:ln/>
        </p:spPr>
        <p:txBody>
          <a:bodyPr wrap="square" rtlCol="0" anchor="ctr"/>
          <a:lstStyle/>
          <a:p>
            <a:pPr marL="0" indent="0" algn="ctr">
              <a:buNone/>
            </a:pPr>
            <a:r>
              <a:rPr lang="en-US" sz="2000" b="1" dirty="0" smtClean="0">
                <a:solidFill>
                  <a:srgbClr val="FFFFFF"/>
                </a:solidFill>
                <a:latin typeface="Arial" pitchFamily="34" charset="0"/>
                <a:ea typeface="Arial" pitchFamily="34" charset="-122"/>
                <a:cs typeface="Arial" pitchFamily="34" charset="-120"/>
              </a:rPr>
              <a:t>Our dear departed Mascots, Zoie and Jill,  deserve to Cross the Rainbow Bridge on their Mom’s Website!</a:t>
            </a:r>
            <a:br>
              <a:rPr lang="en-US" sz="2000" b="1" dirty="0" smtClean="0">
                <a:solidFill>
                  <a:srgbClr val="FFFFFF"/>
                </a:solidFill>
                <a:latin typeface="Arial" pitchFamily="34" charset="0"/>
                <a:ea typeface="Arial" pitchFamily="34" charset="-122"/>
                <a:cs typeface="Arial" pitchFamily="34" charset="-120"/>
              </a:rPr>
            </a:br>
            <a:r>
              <a:rPr lang="en-US" sz="2000" b="1" dirty="0" smtClean="0">
                <a:solidFill>
                  <a:srgbClr val="FFFFFF"/>
                </a:solidFill>
                <a:latin typeface="Arial" pitchFamily="34" charset="0"/>
                <a:ea typeface="Arial" pitchFamily="34" charset="-122"/>
                <a:cs typeface="Arial" pitchFamily="34" charset="-120"/>
              </a:rPr>
              <a:t xml:space="preserve">Named </a:t>
            </a:r>
            <a:r>
              <a:rPr lang="en-US" sz="2000" b="1" dirty="0">
                <a:solidFill>
                  <a:srgbClr val="FFFFFF"/>
                </a:solidFill>
                <a:latin typeface="Arial" pitchFamily="34" charset="0"/>
                <a:ea typeface="Arial" pitchFamily="34" charset="-122"/>
                <a:cs typeface="Arial" pitchFamily="34" charset="-120"/>
              </a:rPr>
              <a:t>in the Stolen "Happy Tails" Navigation</a:t>
            </a:r>
            <a:endParaRPr lang="en-US" sz="2000" dirty="0"/>
          </a:p>
        </p:txBody>
      </p:sp>
      <p:sp>
        <p:nvSpPr>
          <p:cNvPr id="5" name="Shape 2"/>
          <p:cNvSpPr/>
          <p:nvPr/>
        </p:nvSpPr>
        <p:spPr>
          <a:xfrm>
            <a:off x="0" y="5349240"/>
            <a:ext cx="9144000" cy="1280160"/>
          </a:xfrm>
          <a:prstGeom prst="rect">
            <a:avLst/>
          </a:prstGeom>
          <a:solidFill>
            <a:srgbClr val="000000">
              <a:alpha val="70000"/>
            </a:srgbClr>
          </a:solidFill>
          <a:ln w="12700">
            <a:solidFill>
              <a:srgbClr val="000000">
                <a:alpha val="70000"/>
              </a:srgbClr>
            </a:solidFill>
            <a:prstDash val="solid"/>
          </a:ln>
        </p:spPr>
      </p:sp>
      <p:sp>
        <p:nvSpPr>
          <p:cNvPr id="6" name="Text 3"/>
          <p:cNvSpPr/>
          <p:nvPr/>
        </p:nvSpPr>
        <p:spPr>
          <a:xfrm>
            <a:off x="365760" y="5394960"/>
            <a:ext cx="8412480" cy="640080"/>
          </a:xfrm>
          <a:prstGeom prst="rect">
            <a:avLst/>
          </a:prstGeom>
          <a:noFill/>
          <a:ln/>
        </p:spPr>
        <p:txBody>
          <a:bodyPr wrap="square"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Jill</a:t>
            </a:r>
            <a:r>
              <a:rPr lang="en-US" sz="1100" dirty="0">
                <a:solidFill>
                  <a:srgbClr val="FFFFFF"/>
                </a:solidFill>
                <a:latin typeface="Arial" pitchFamily="34" charset="0"/>
                <a:ea typeface="Arial" pitchFamily="34" charset="-122"/>
                <a:cs typeface="Arial" pitchFamily="34" charset="-120"/>
              </a:rPr>
              <a:t xml:space="preserve"> — put </a:t>
            </a:r>
            <a:r>
              <a:rPr lang="en-US" sz="1100" dirty="0" smtClean="0">
                <a:solidFill>
                  <a:srgbClr val="FFFFFF"/>
                </a:solidFill>
                <a:latin typeface="Arial" pitchFamily="34" charset="0"/>
                <a:ea typeface="Arial" pitchFamily="34" charset="-122"/>
                <a:cs typeface="Arial" pitchFamily="34" charset="-120"/>
              </a:rPr>
              <a:t>to sleep</a:t>
            </a:r>
            <a:r>
              <a:rPr lang="en-US" sz="1100" dirty="0" smtClean="0">
                <a:solidFill>
                  <a:srgbClr val="FFFFFF"/>
                </a:solidFill>
                <a:latin typeface="Arial" pitchFamily="34" charset="0"/>
                <a:ea typeface="Arial" pitchFamily="34" charset="-122"/>
                <a:cs typeface="Arial" pitchFamily="34" charset="-120"/>
              </a:rPr>
              <a:t xml:space="preserve"> </a:t>
            </a:r>
            <a:r>
              <a:rPr lang="en-US" sz="1100" dirty="0">
                <a:solidFill>
                  <a:srgbClr val="FFFFFF"/>
                </a:solidFill>
                <a:latin typeface="Arial" pitchFamily="34" charset="0"/>
                <a:ea typeface="Arial" pitchFamily="34" charset="-122"/>
                <a:cs typeface="Arial" pitchFamily="34" charset="-120"/>
              </a:rPr>
              <a:t xml:space="preserve">January 31, 2025, age 14. </a:t>
            </a:r>
            <a:r>
              <a:rPr lang="en-US" sz="1100" dirty="0" smtClean="0">
                <a:solidFill>
                  <a:srgbClr val="FFFFFF"/>
                </a:solidFill>
                <a:latin typeface="Arial" pitchFamily="34" charset="0"/>
                <a:ea typeface="Arial" pitchFamily="34" charset="-122"/>
                <a:cs typeface="Arial" pitchFamily="34" charset="-120"/>
              </a:rPr>
              <a:t/>
            </a:r>
            <a:br>
              <a:rPr lang="en-US" sz="1100" dirty="0" smtClean="0">
                <a:solidFill>
                  <a:srgbClr val="FFFFFF"/>
                </a:solidFill>
                <a:latin typeface="Arial" pitchFamily="34" charset="0"/>
                <a:ea typeface="Arial" pitchFamily="34" charset="-122"/>
                <a:cs typeface="Arial" pitchFamily="34" charset="-120"/>
              </a:rPr>
            </a:br>
            <a:r>
              <a:rPr lang="en-US" sz="1100" b="1" dirty="0" smtClean="0">
                <a:solidFill>
                  <a:srgbClr val="FFFFFF"/>
                </a:solidFill>
                <a:latin typeface="Arial" pitchFamily="34" charset="0"/>
                <a:ea typeface="Arial" pitchFamily="34" charset="-122"/>
                <a:cs typeface="Arial" pitchFamily="34" charset="-120"/>
              </a:rPr>
              <a:t>Zoie</a:t>
            </a:r>
            <a:r>
              <a:rPr lang="en-US" sz="1100" dirty="0" smtClean="0">
                <a:solidFill>
                  <a:srgbClr val="FFFFFF"/>
                </a:solidFill>
                <a:latin typeface="Arial" pitchFamily="34" charset="0"/>
                <a:ea typeface="Arial" pitchFamily="34" charset="-122"/>
                <a:cs typeface="Arial" pitchFamily="34" charset="-120"/>
              </a:rPr>
              <a:t xml:space="preserve"> </a:t>
            </a:r>
            <a:r>
              <a:rPr lang="en-US" sz="1100" dirty="0">
                <a:solidFill>
                  <a:srgbClr val="FFFFFF"/>
                </a:solidFill>
                <a:latin typeface="Arial" pitchFamily="34" charset="0"/>
                <a:ea typeface="Arial" pitchFamily="34" charset="-122"/>
                <a:cs typeface="Arial" pitchFamily="34" charset="-120"/>
              </a:rPr>
              <a:t xml:space="preserve">— lost February 2025. </a:t>
            </a:r>
            <a:r>
              <a:rPr lang="en-US" sz="1100" dirty="0" smtClean="0">
                <a:solidFill>
                  <a:srgbClr val="FFFFFF"/>
                </a:solidFill>
                <a:latin typeface="Arial" pitchFamily="34" charset="0"/>
                <a:ea typeface="Arial" pitchFamily="34" charset="-122"/>
                <a:cs typeface="Arial" pitchFamily="34" charset="-120"/>
              </a:rPr>
              <a:t/>
            </a:r>
            <a:br>
              <a:rPr lang="en-US" sz="1100" dirty="0" smtClean="0">
                <a:solidFill>
                  <a:srgbClr val="FFFFFF"/>
                </a:solidFill>
                <a:latin typeface="Arial" pitchFamily="34" charset="0"/>
                <a:ea typeface="Arial" pitchFamily="34" charset="-122"/>
                <a:cs typeface="Arial" pitchFamily="34" charset="-120"/>
              </a:rPr>
            </a:br>
            <a:r>
              <a:rPr lang="en-US" sz="1100" dirty="0" smtClean="0">
                <a:solidFill>
                  <a:srgbClr val="FFFFFF"/>
                </a:solidFill>
                <a:latin typeface="Arial" pitchFamily="34" charset="0"/>
                <a:ea typeface="Arial" pitchFamily="34" charset="-122"/>
                <a:cs typeface="Arial" pitchFamily="34" charset="-120"/>
              </a:rPr>
              <a:t xml:space="preserve">Both </a:t>
            </a:r>
            <a:r>
              <a:rPr lang="en-US" sz="1100" dirty="0">
                <a:solidFill>
                  <a:srgbClr val="FFFFFF"/>
                </a:solidFill>
                <a:latin typeface="Arial" pitchFamily="34" charset="0"/>
                <a:ea typeface="Arial" pitchFamily="34" charset="-122"/>
                <a:cs typeface="Arial" pitchFamily="34" charset="-120"/>
              </a:rPr>
              <a:t xml:space="preserve">dogs </a:t>
            </a:r>
            <a:r>
              <a:rPr lang="en-US" sz="1100" dirty="0" smtClean="0">
                <a:solidFill>
                  <a:srgbClr val="FFFFFF"/>
                </a:solidFill>
                <a:latin typeface="Arial" pitchFamily="34" charset="0"/>
                <a:ea typeface="Arial" pitchFamily="34" charset="-122"/>
                <a:cs typeface="Arial" pitchFamily="34" charset="-120"/>
              </a:rPr>
              <a:t xml:space="preserve">were Emily and Jordan’s and were the sweet Mascots on our website.  They </a:t>
            </a:r>
            <a:br>
              <a:rPr lang="en-US" sz="1100" dirty="0" smtClean="0">
                <a:solidFill>
                  <a:srgbClr val="FFFFFF"/>
                </a:solidFill>
                <a:latin typeface="Arial" pitchFamily="34" charset="0"/>
                <a:ea typeface="Arial" pitchFamily="34" charset="-122"/>
                <a:cs typeface="Arial" pitchFamily="34" charset="-120"/>
              </a:rPr>
            </a:br>
            <a:r>
              <a:rPr lang="en-US" sz="1100" dirty="0" smtClean="0">
                <a:solidFill>
                  <a:srgbClr val="FFFFFF"/>
                </a:solidFill>
                <a:latin typeface="Arial" pitchFamily="34" charset="0"/>
                <a:ea typeface="Arial" pitchFamily="34" charset="-122"/>
                <a:cs typeface="Arial" pitchFamily="34" charset="-120"/>
              </a:rPr>
              <a:t xml:space="preserve">appear </a:t>
            </a:r>
            <a:r>
              <a:rPr lang="en-US" sz="1100" dirty="0">
                <a:solidFill>
                  <a:srgbClr val="FFFFFF"/>
                </a:solidFill>
                <a:latin typeface="Arial" pitchFamily="34" charset="0"/>
                <a:ea typeface="Arial" pitchFamily="34" charset="-122"/>
                <a:cs typeface="Arial" pitchFamily="34" charset="-120"/>
              </a:rPr>
              <a:t>by name in the stolen website's navigation — serving a squatter's traffic to this day.</a:t>
            </a:r>
            <a:endParaRPr lang="en-US" sz="1100" dirty="0"/>
          </a:p>
        </p:txBody>
      </p:sp>
      <p:sp>
        <p:nvSpPr>
          <p:cNvPr id="7" name="Text 4"/>
          <p:cNvSpPr/>
          <p:nvPr/>
        </p:nvSpPr>
        <p:spPr>
          <a:xfrm>
            <a:off x="365760" y="6080760"/>
            <a:ext cx="8412480" cy="411480"/>
          </a:xfrm>
          <a:prstGeom prst="rect">
            <a:avLst/>
          </a:prstGeom>
          <a:noFill/>
          <a:ln/>
        </p:spPr>
        <p:txBody>
          <a:bodyPr wrap="square" rtlCol="0" anchor="ctr"/>
          <a:lstStyle/>
          <a:p>
            <a:pPr marL="0" indent="0" algn="ctr">
              <a:buNone/>
            </a:pPr>
            <a:r>
              <a:rPr lang="en-US" sz="1300" b="1" i="1" dirty="0">
                <a:solidFill>
                  <a:srgbClr val="FFD580"/>
                </a:solidFill>
                <a:latin typeface="Arial" pitchFamily="34" charset="0"/>
                <a:ea typeface="Arial" pitchFamily="34" charset="-122"/>
                <a:cs typeface="Arial" pitchFamily="34" charset="-120"/>
              </a:rPr>
              <a:t>Always Loved.  Never Forgotten.</a:t>
            </a:r>
            <a:endParaRPr lang="en-US" sz="1300" dirty="0"/>
          </a:p>
        </p:txBody>
      </p:sp>
      <p:sp>
        <p:nvSpPr>
          <p:cNvPr id="8" name="Shape 5"/>
          <p:cNvSpPr/>
          <p:nvPr/>
        </p:nvSpPr>
        <p:spPr>
          <a:xfrm>
            <a:off x="0" y="6629400"/>
            <a:ext cx="9144000" cy="228600"/>
          </a:xfrm>
          <a:prstGeom prst="rect">
            <a:avLst/>
          </a:prstGeom>
          <a:solidFill>
            <a:srgbClr val="028090"/>
          </a:solidFill>
          <a:ln w="12700">
            <a:solidFill>
              <a:srgbClr val="028090"/>
            </a:solidFill>
            <a:prstDash val="solid"/>
          </a:ln>
        </p:spPr>
      </p:sp>
      <p:sp>
        <p:nvSpPr>
          <p:cNvPr id="9" name="Text 6"/>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pic>
        <p:nvPicPr>
          <p:cNvPr id="10" name="Picture 9" descr="image.png"/>
          <p:cNvPicPr>
            <a:picLocks noChangeAspect="1"/>
          </p:cNvPicPr>
          <p:nvPr/>
        </p:nvPicPr>
        <p:blipFill>
          <a:blip r:embed="rId4"/>
          <a:stretch>
            <a:fillRect/>
          </a:stretch>
        </p:blipFill>
        <p:spPr>
          <a:xfrm>
            <a:off x="0" y="822960"/>
            <a:ext cx="9144000" cy="5577840"/>
          </a:xfrm>
          <a:prstGeom prst="rect">
            <a:avLst/>
          </a:prstGeom>
        </p:spPr>
      </p:pic>
    </p:spTree>
    <p:extLst>
      <p:ext uri="{BB962C8B-B14F-4D97-AF65-F5344CB8AC3E}">
        <p14:creationId xmlns:p14="http://schemas.microsoft.com/office/powerpoint/2010/main" val="780417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01168"/>
            <a:ext cx="8321040" cy="502920"/>
          </a:xfrm>
          <a:prstGeom prst="rect">
            <a:avLst/>
          </a:prstGeom>
          <a:noFill/>
        </p:spPr>
        <p:txBody>
          <a:bodyPr wrap="square">
            <a:spAutoFit/>
          </a:bodyPr>
          <a:lstStyle/>
          <a:p>
            <a:pPr algn="l"/>
            <a:r>
              <a:rPr sz="2200" b="1" i="0">
                <a:solidFill>
                  <a:srgbClr val="028090"/>
                </a:solidFill>
              </a:rPr>
              <a:t>A Note on This Submission</a:t>
            </a:r>
          </a:p>
        </p:txBody>
      </p:sp>
      <p:sp>
        <p:nvSpPr>
          <p:cNvPr id="3" name="Rectangle 2"/>
          <p:cNvSpPr/>
          <p:nvPr/>
        </p:nvSpPr>
        <p:spPr>
          <a:xfrm>
            <a:off x="411480" y="822960"/>
            <a:ext cx="8321040" cy="5669280"/>
          </a:xfrm>
          <a:prstGeom prst="rect">
            <a:avLst/>
          </a:prstGeom>
          <a:solidFill>
            <a:srgbClr val="E8F6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4" name="TextBox 3"/>
          <p:cNvSpPr txBox="1"/>
          <p:nvPr/>
        </p:nvSpPr>
        <p:spPr>
          <a:xfrm>
            <a:off x="594360" y="960120"/>
            <a:ext cx="7955279" cy="4401205"/>
          </a:xfrm>
          <a:prstGeom prst="rect">
            <a:avLst/>
          </a:prstGeom>
          <a:noFill/>
        </p:spPr>
        <p:txBody>
          <a:bodyPr wrap="square">
            <a:spAutoFit/>
          </a:bodyPr>
          <a:lstStyle/>
          <a:p>
            <a:pPr algn="l"/>
            <a:r>
              <a:rPr sz="2000" b="0" i="0" dirty="0">
                <a:solidFill>
                  <a:srgbClr val="1A1A1A"/>
                </a:solidFill>
              </a:rPr>
              <a:t>Quite frankly, the overall organization, formatting and final production quality of this archive fall far below my normal professional standards. Under ordinary circumstances, I would have preferred substantially more time for proofreading, visual consistency, formatting review, sequencing verification and technical refinement.
However, due to the cumulative impact of 16 months of recovery from eight surgeries, another upcoming surgery scheduled for May 28, ongoing visual and vestibular complications, repeated illness, household disruption, interrupted sleep and continual efforts to preserve and organize evidence before additional information was lost, I ultimately made the decision that submitting an imperfect but comprehensive archive was preferable to risking further delay or incomplete preservation of important materials and continuity evidence.</a:t>
            </a:r>
          </a:p>
        </p:txBody>
      </p:sp>
      <p:sp>
        <p:nvSpPr>
          <p:cNvPr id="5" name="Rectangle 4"/>
          <p:cNvSpPr/>
          <p:nvPr/>
        </p:nvSpPr>
        <p:spPr>
          <a:xfrm>
            <a:off x="0" y="6629400"/>
            <a:ext cx="9144000" cy="228600"/>
          </a:xfrm>
          <a:prstGeom prst="rect">
            <a:avLst/>
          </a:prstGeom>
          <a:solidFill>
            <a:srgbClr val="028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274320" y="6629400"/>
            <a:ext cx="8595360" cy="228600"/>
          </a:xfrm>
          <a:prstGeom prst="rect">
            <a:avLst/>
          </a:prstGeom>
          <a:noFill/>
        </p:spPr>
        <p:txBody>
          <a:bodyPr wrap="square">
            <a:spAutoFit/>
          </a:bodyPr>
          <a:lstStyle/>
          <a:p>
            <a:pPr algn="ctr"/>
            <a:r>
              <a:rPr sz="750" b="0" i="0">
                <a:solidFill>
                  <a:srgbClr val="FFFFFF"/>
                </a:solidFill>
              </a:rPr>
              <a:t xml:space="preserve">Recovering Domain:  PetRescuesByEmily.com     By Margaret Scott Lynch / ZebraMultimedia / MaggieTheGeek@gMail.com / Submitted 20260511 / Slide # </a:t>
            </a:r>
            <a:fld id="{FA3B2C1D-44E5-4F67-89AB-CD0123456789}" type="slidenum">
              <a:rPr sz="750" b="0" i="0">
                <a:solidFill>
                  <a:srgbClr val="FFFFFF"/>
                </a:solidFill>
              </a:rPr>
              <a:t>1</a:t>
            </a:fld>
            <a:r>
              <a:rPr sz="750" b="0" i="0">
                <a:solidFill>
                  <a:srgbClr val="FFFFFF"/>
                </a:solidFill>
              </a:rPr>
              <a:t xml:space="preserve"> of 58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rainbow_best.png"/>
          <p:cNvPicPr>
            <a:picLocks noChangeAspect="1"/>
          </p:cNvPicPr>
          <p:nvPr/>
        </p:nvPicPr>
        <p:blipFill>
          <a:blip r:embed="rId3"/>
          <a:srcRect/>
          <a:stretch/>
        </p:blipFill>
        <p:spPr>
          <a:xfrm>
            <a:off x="0" y="0"/>
            <a:ext cx="9144000" cy="6858000"/>
          </a:xfrm>
          <a:prstGeom prst="rect">
            <a:avLst/>
          </a:prstGeom>
        </p:spPr>
      </p:pic>
      <p:sp>
        <p:nvSpPr>
          <p:cNvPr id="3" name="Shape 0"/>
          <p:cNvSpPr/>
          <p:nvPr/>
        </p:nvSpPr>
        <p:spPr>
          <a:xfrm>
            <a:off x="0" y="0"/>
            <a:ext cx="9144000" cy="960120"/>
          </a:xfrm>
          <a:prstGeom prst="rect">
            <a:avLst/>
          </a:prstGeom>
          <a:solidFill>
            <a:srgbClr val="000000">
              <a:alpha val="65000"/>
            </a:srgbClr>
          </a:solidFill>
          <a:ln w="12700">
            <a:solidFill>
              <a:srgbClr val="000000">
                <a:alpha val="65000"/>
              </a:srgbClr>
            </a:solidFill>
            <a:prstDash val="solid"/>
          </a:ln>
        </p:spPr>
      </p:sp>
      <p:sp>
        <p:nvSpPr>
          <p:cNvPr id="4" name="Text 1"/>
          <p:cNvSpPr/>
          <p:nvPr/>
        </p:nvSpPr>
        <p:spPr>
          <a:xfrm>
            <a:off x="274320" y="91440"/>
            <a:ext cx="8595360" cy="731520"/>
          </a:xfrm>
          <a:prstGeom prst="rect">
            <a:avLst/>
          </a:prstGeom>
          <a:noFill/>
          <a:ln/>
        </p:spPr>
        <p:txBody>
          <a:bodyPr wrap="square" rtlCol="0" anchor="ctr"/>
          <a:lstStyle/>
          <a:p>
            <a:pPr marL="0" indent="0" algn="ctr">
              <a:buNone/>
            </a:pPr>
            <a:r>
              <a:rPr lang="en-US" sz="2000" b="1" dirty="0" smtClean="0">
                <a:solidFill>
                  <a:srgbClr val="FFFFFF"/>
                </a:solidFill>
                <a:latin typeface="Arial" pitchFamily="34" charset="0"/>
                <a:ea typeface="Arial" pitchFamily="34" charset="-122"/>
                <a:cs typeface="Arial" pitchFamily="34" charset="-120"/>
              </a:rPr>
              <a:t>Our dear departed Mascots, Zoie and Jill,  deserve to Cross the Rainbow Bridge on their Mom’s Website!</a:t>
            </a:r>
            <a:br>
              <a:rPr lang="en-US" sz="2000" b="1" dirty="0" smtClean="0">
                <a:solidFill>
                  <a:srgbClr val="FFFFFF"/>
                </a:solidFill>
                <a:latin typeface="Arial" pitchFamily="34" charset="0"/>
                <a:ea typeface="Arial" pitchFamily="34" charset="-122"/>
                <a:cs typeface="Arial" pitchFamily="34" charset="-120"/>
              </a:rPr>
            </a:br>
            <a:r>
              <a:rPr lang="en-US" sz="2000" b="1" dirty="0" smtClean="0">
                <a:solidFill>
                  <a:srgbClr val="FFFFFF"/>
                </a:solidFill>
                <a:latin typeface="Arial" pitchFamily="34" charset="0"/>
                <a:ea typeface="Arial" pitchFamily="34" charset="-122"/>
                <a:cs typeface="Arial" pitchFamily="34" charset="-120"/>
              </a:rPr>
              <a:t xml:space="preserve">Named </a:t>
            </a:r>
            <a:r>
              <a:rPr lang="en-US" sz="2000" b="1" dirty="0">
                <a:solidFill>
                  <a:srgbClr val="FFFFFF"/>
                </a:solidFill>
                <a:latin typeface="Arial" pitchFamily="34" charset="0"/>
                <a:ea typeface="Arial" pitchFamily="34" charset="-122"/>
                <a:cs typeface="Arial" pitchFamily="34" charset="-120"/>
              </a:rPr>
              <a:t>in the Stolen "Happy Tails" Navigation</a:t>
            </a:r>
            <a:endParaRPr lang="en-US" sz="2000" dirty="0"/>
          </a:p>
        </p:txBody>
      </p:sp>
      <p:sp>
        <p:nvSpPr>
          <p:cNvPr id="5" name="Shape 2"/>
          <p:cNvSpPr/>
          <p:nvPr/>
        </p:nvSpPr>
        <p:spPr>
          <a:xfrm>
            <a:off x="0" y="5349240"/>
            <a:ext cx="9144000" cy="1280160"/>
          </a:xfrm>
          <a:prstGeom prst="rect">
            <a:avLst/>
          </a:prstGeom>
          <a:solidFill>
            <a:srgbClr val="000000">
              <a:alpha val="70000"/>
            </a:srgbClr>
          </a:solidFill>
          <a:ln w="12700">
            <a:solidFill>
              <a:srgbClr val="000000">
                <a:alpha val="70000"/>
              </a:srgbClr>
            </a:solidFill>
            <a:prstDash val="solid"/>
          </a:ln>
        </p:spPr>
      </p:sp>
      <p:sp>
        <p:nvSpPr>
          <p:cNvPr id="6" name="Text 3"/>
          <p:cNvSpPr/>
          <p:nvPr/>
        </p:nvSpPr>
        <p:spPr>
          <a:xfrm>
            <a:off x="365760" y="5394960"/>
            <a:ext cx="8412480" cy="640080"/>
          </a:xfrm>
          <a:prstGeom prst="rect">
            <a:avLst/>
          </a:prstGeom>
          <a:noFill/>
          <a:ln/>
        </p:spPr>
        <p:txBody>
          <a:bodyPr wrap="square"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Jill</a:t>
            </a:r>
            <a:r>
              <a:rPr lang="en-US" sz="1100" dirty="0">
                <a:solidFill>
                  <a:srgbClr val="FFFFFF"/>
                </a:solidFill>
                <a:latin typeface="Arial" pitchFamily="34" charset="0"/>
                <a:ea typeface="Arial" pitchFamily="34" charset="-122"/>
                <a:cs typeface="Arial" pitchFamily="34" charset="-120"/>
              </a:rPr>
              <a:t xml:space="preserve"> — put </a:t>
            </a:r>
            <a:r>
              <a:rPr lang="en-US" sz="1100" dirty="0" smtClean="0">
                <a:solidFill>
                  <a:srgbClr val="FFFFFF"/>
                </a:solidFill>
                <a:latin typeface="Arial" pitchFamily="34" charset="0"/>
                <a:ea typeface="Arial" pitchFamily="34" charset="-122"/>
                <a:cs typeface="Arial" pitchFamily="34" charset="-120"/>
              </a:rPr>
              <a:t>to sleep</a:t>
            </a:r>
            <a:r>
              <a:rPr lang="en-US" sz="1100" dirty="0" smtClean="0">
                <a:solidFill>
                  <a:srgbClr val="FFFFFF"/>
                </a:solidFill>
                <a:latin typeface="Arial" pitchFamily="34" charset="0"/>
                <a:ea typeface="Arial" pitchFamily="34" charset="-122"/>
                <a:cs typeface="Arial" pitchFamily="34" charset="-120"/>
              </a:rPr>
              <a:t xml:space="preserve"> </a:t>
            </a:r>
            <a:r>
              <a:rPr lang="en-US" sz="1100" dirty="0">
                <a:solidFill>
                  <a:srgbClr val="FFFFFF"/>
                </a:solidFill>
                <a:latin typeface="Arial" pitchFamily="34" charset="0"/>
                <a:ea typeface="Arial" pitchFamily="34" charset="-122"/>
                <a:cs typeface="Arial" pitchFamily="34" charset="-120"/>
              </a:rPr>
              <a:t xml:space="preserve">January 31, 2025, age 14. </a:t>
            </a:r>
            <a:r>
              <a:rPr lang="en-US" sz="1100" dirty="0" smtClean="0">
                <a:solidFill>
                  <a:srgbClr val="FFFFFF"/>
                </a:solidFill>
                <a:latin typeface="Arial" pitchFamily="34" charset="0"/>
                <a:ea typeface="Arial" pitchFamily="34" charset="-122"/>
                <a:cs typeface="Arial" pitchFamily="34" charset="-120"/>
              </a:rPr>
              <a:t/>
            </a:r>
            <a:br>
              <a:rPr lang="en-US" sz="1100" dirty="0" smtClean="0">
                <a:solidFill>
                  <a:srgbClr val="FFFFFF"/>
                </a:solidFill>
                <a:latin typeface="Arial" pitchFamily="34" charset="0"/>
                <a:ea typeface="Arial" pitchFamily="34" charset="-122"/>
                <a:cs typeface="Arial" pitchFamily="34" charset="-120"/>
              </a:rPr>
            </a:br>
            <a:r>
              <a:rPr lang="en-US" sz="1100" b="1" dirty="0" smtClean="0">
                <a:solidFill>
                  <a:srgbClr val="FFFFFF"/>
                </a:solidFill>
                <a:latin typeface="Arial" pitchFamily="34" charset="0"/>
                <a:ea typeface="Arial" pitchFamily="34" charset="-122"/>
                <a:cs typeface="Arial" pitchFamily="34" charset="-120"/>
              </a:rPr>
              <a:t>Zoie</a:t>
            </a:r>
            <a:r>
              <a:rPr lang="en-US" sz="1100" dirty="0" smtClean="0">
                <a:solidFill>
                  <a:srgbClr val="FFFFFF"/>
                </a:solidFill>
                <a:latin typeface="Arial" pitchFamily="34" charset="0"/>
                <a:ea typeface="Arial" pitchFamily="34" charset="-122"/>
                <a:cs typeface="Arial" pitchFamily="34" charset="-120"/>
              </a:rPr>
              <a:t xml:space="preserve"> </a:t>
            </a:r>
            <a:r>
              <a:rPr lang="en-US" sz="1100" dirty="0">
                <a:solidFill>
                  <a:srgbClr val="FFFFFF"/>
                </a:solidFill>
                <a:latin typeface="Arial" pitchFamily="34" charset="0"/>
                <a:ea typeface="Arial" pitchFamily="34" charset="-122"/>
                <a:cs typeface="Arial" pitchFamily="34" charset="-120"/>
              </a:rPr>
              <a:t xml:space="preserve">— lost February 2025. </a:t>
            </a:r>
            <a:r>
              <a:rPr lang="en-US" sz="1100" dirty="0" smtClean="0">
                <a:solidFill>
                  <a:srgbClr val="FFFFFF"/>
                </a:solidFill>
                <a:latin typeface="Arial" pitchFamily="34" charset="0"/>
                <a:ea typeface="Arial" pitchFamily="34" charset="-122"/>
                <a:cs typeface="Arial" pitchFamily="34" charset="-120"/>
              </a:rPr>
              <a:t/>
            </a:r>
            <a:br>
              <a:rPr lang="en-US" sz="1100" dirty="0" smtClean="0">
                <a:solidFill>
                  <a:srgbClr val="FFFFFF"/>
                </a:solidFill>
                <a:latin typeface="Arial" pitchFamily="34" charset="0"/>
                <a:ea typeface="Arial" pitchFamily="34" charset="-122"/>
                <a:cs typeface="Arial" pitchFamily="34" charset="-120"/>
              </a:rPr>
            </a:br>
            <a:r>
              <a:rPr lang="en-US" sz="1100" dirty="0" smtClean="0">
                <a:solidFill>
                  <a:srgbClr val="FFFFFF"/>
                </a:solidFill>
                <a:latin typeface="Arial" pitchFamily="34" charset="0"/>
                <a:ea typeface="Arial" pitchFamily="34" charset="-122"/>
                <a:cs typeface="Arial" pitchFamily="34" charset="-120"/>
              </a:rPr>
              <a:t xml:space="preserve">Both </a:t>
            </a:r>
            <a:r>
              <a:rPr lang="en-US" sz="1100" dirty="0">
                <a:solidFill>
                  <a:srgbClr val="FFFFFF"/>
                </a:solidFill>
                <a:latin typeface="Arial" pitchFamily="34" charset="0"/>
                <a:ea typeface="Arial" pitchFamily="34" charset="-122"/>
                <a:cs typeface="Arial" pitchFamily="34" charset="-120"/>
              </a:rPr>
              <a:t xml:space="preserve">dogs </a:t>
            </a:r>
            <a:r>
              <a:rPr lang="en-US" sz="1100" dirty="0" smtClean="0">
                <a:solidFill>
                  <a:srgbClr val="FFFFFF"/>
                </a:solidFill>
                <a:latin typeface="Arial" pitchFamily="34" charset="0"/>
                <a:ea typeface="Arial" pitchFamily="34" charset="-122"/>
                <a:cs typeface="Arial" pitchFamily="34" charset="-120"/>
              </a:rPr>
              <a:t xml:space="preserve">were Emily and Jordan’s and were the sweet Mascots on our website.  They </a:t>
            </a:r>
            <a:br>
              <a:rPr lang="en-US" sz="1100" dirty="0" smtClean="0">
                <a:solidFill>
                  <a:srgbClr val="FFFFFF"/>
                </a:solidFill>
                <a:latin typeface="Arial" pitchFamily="34" charset="0"/>
                <a:ea typeface="Arial" pitchFamily="34" charset="-122"/>
                <a:cs typeface="Arial" pitchFamily="34" charset="-120"/>
              </a:rPr>
            </a:br>
            <a:r>
              <a:rPr lang="en-US" sz="1100" dirty="0" smtClean="0">
                <a:solidFill>
                  <a:srgbClr val="FFFFFF"/>
                </a:solidFill>
                <a:latin typeface="Arial" pitchFamily="34" charset="0"/>
                <a:ea typeface="Arial" pitchFamily="34" charset="-122"/>
                <a:cs typeface="Arial" pitchFamily="34" charset="-120"/>
              </a:rPr>
              <a:t xml:space="preserve">appear </a:t>
            </a:r>
            <a:r>
              <a:rPr lang="en-US" sz="1100" dirty="0">
                <a:solidFill>
                  <a:srgbClr val="FFFFFF"/>
                </a:solidFill>
                <a:latin typeface="Arial" pitchFamily="34" charset="0"/>
                <a:ea typeface="Arial" pitchFamily="34" charset="-122"/>
                <a:cs typeface="Arial" pitchFamily="34" charset="-120"/>
              </a:rPr>
              <a:t>by name in the stolen website's navigation — serving a squatter's traffic to this day.</a:t>
            </a:r>
            <a:endParaRPr lang="en-US" sz="1100" dirty="0"/>
          </a:p>
        </p:txBody>
      </p:sp>
      <p:sp>
        <p:nvSpPr>
          <p:cNvPr id="7" name="Text 4"/>
          <p:cNvSpPr/>
          <p:nvPr/>
        </p:nvSpPr>
        <p:spPr>
          <a:xfrm>
            <a:off x="365760" y="6080760"/>
            <a:ext cx="8412480" cy="411480"/>
          </a:xfrm>
          <a:prstGeom prst="rect">
            <a:avLst/>
          </a:prstGeom>
          <a:noFill/>
          <a:ln/>
        </p:spPr>
        <p:txBody>
          <a:bodyPr wrap="square" rtlCol="0" anchor="ctr"/>
          <a:lstStyle/>
          <a:p>
            <a:pPr marL="0" indent="0" algn="ctr">
              <a:buNone/>
            </a:pPr>
            <a:r>
              <a:rPr lang="en-US" sz="1300" b="1" i="1" dirty="0">
                <a:solidFill>
                  <a:srgbClr val="FFD580"/>
                </a:solidFill>
                <a:latin typeface="Arial" pitchFamily="34" charset="0"/>
                <a:ea typeface="Arial" pitchFamily="34" charset="-122"/>
                <a:cs typeface="Arial" pitchFamily="34" charset="-120"/>
              </a:rPr>
              <a:t>Always Loved.  Never Forgotten.</a:t>
            </a:r>
            <a:endParaRPr lang="en-US" sz="1300" dirty="0"/>
          </a:p>
        </p:txBody>
      </p:sp>
      <p:sp>
        <p:nvSpPr>
          <p:cNvPr id="8" name="Shape 5"/>
          <p:cNvSpPr/>
          <p:nvPr/>
        </p:nvSpPr>
        <p:spPr>
          <a:xfrm>
            <a:off x="0" y="6629400"/>
            <a:ext cx="9144000" cy="228600"/>
          </a:xfrm>
          <a:prstGeom prst="rect">
            <a:avLst/>
          </a:prstGeom>
          <a:solidFill>
            <a:srgbClr val="028090"/>
          </a:solidFill>
          <a:ln w="12700">
            <a:solidFill>
              <a:srgbClr val="028090"/>
            </a:solidFill>
            <a:prstDash val="solid"/>
          </a:ln>
        </p:spPr>
      </p:sp>
      <p:sp>
        <p:nvSpPr>
          <p:cNvPr id="9" name="Text 6"/>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extLst>
      <p:ext uri="{BB962C8B-B14F-4D97-AF65-F5344CB8AC3E}">
        <p14:creationId xmlns:p14="http://schemas.microsoft.com/office/powerpoint/2010/main" val="18289676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100584"/>
            <a:ext cx="8686800" cy="640080"/>
          </a:xfrm>
          <a:prstGeom prst="rect">
            <a:avLst/>
          </a:prstGeom>
          <a:solidFill>
            <a:srgbClr val="00606F"/>
          </a:solidFill>
          <a:ln>
            <a:solidFill>
              <a:srgbClr val="00606F"/>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182880" y="118872"/>
            <a:ext cx="8321040" cy="566928"/>
          </a:xfrm>
          <a:prstGeom prst="rect">
            <a:avLst/>
          </a:prstGeom>
          <a:noFill/>
        </p:spPr>
        <p:txBody>
          <a:bodyPr wrap="square">
            <a:spAutoFit/>
          </a:bodyPr>
          <a:lstStyle/>
          <a:p>
            <a:pPr algn="l"/>
            <a:r>
              <a:rPr sz="1900" b="1" i="0">
                <a:solidFill>
                  <a:srgbClr val="FFFFFF"/>
                </a:solidFill>
                <a:latin typeface="Calibri"/>
              </a:rPr>
              <a:t>GoDaddy's Own Rules — The Squatter Violated Every One</a:t>
            </a:r>
          </a:p>
        </p:txBody>
      </p:sp>
      <p:sp>
        <p:nvSpPr>
          <p:cNvPr id="4" name="Rectangle 3"/>
          <p:cNvSpPr/>
          <p:nvPr/>
        </p:nvSpPr>
        <p:spPr>
          <a:xfrm>
            <a:off x="137160" y="868680"/>
            <a:ext cx="4572000" cy="347472"/>
          </a:xfrm>
          <a:prstGeom prst="rect">
            <a:avLst/>
          </a:prstGeom>
          <a:solidFill>
            <a:srgbClr val="E8F2F8"/>
          </a:solidFill>
          <a:ln>
            <a:solidFill>
              <a:srgbClr val="E8F2F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28600" y="877824"/>
            <a:ext cx="4389120" cy="320040"/>
          </a:xfrm>
          <a:prstGeom prst="rect">
            <a:avLst/>
          </a:prstGeom>
          <a:noFill/>
        </p:spPr>
        <p:txBody>
          <a:bodyPr wrap="square">
            <a:spAutoFit/>
          </a:bodyPr>
          <a:lstStyle/>
          <a:p>
            <a:pPr algn="l"/>
            <a:r>
              <a:rPr sz="900" b="1" i="0">
                <a:solidFill>
                  <a:srgbClr val="00606F"/>
                </a:solidFill>
                <a:latin typeface="Calibri"/>
              </a:rPr>
              <a:t>THE EVIDENCE — WHAT'S STILL IN THE SQUATTER'S CODE</a:t>
            </a:r>
          </a:p>
        </p:txBody>
      </p:sp>
      <p:sp>
        <p:nvSpPr>
          <p:cNvPr id="6" name="TextBox 5"/>
          <p:cNvSpPr txBox="1"/>
          <p:nvPr/>
        </p:nvSpPr>
        <p:spPr>
          <a:xfrm>
            <a:off x="182880" y="1252728"/>
            <a:ext cx="4480560" cy="4114800"/>
          </a:xfrm>
          <a:prstGeom prst="rect">
            <a:avLst/>
          </a:prstGeom>
          <a:noFill/>
        </p:spPr>
        <p:txBody>
          <a:bodyPr wrap="square">
            <a:spAutoFit/>
          </a:bodyPr>
          <a:lstStyle/>
          <a:p>
            <a:pPr algn="l">
              <a:spcAft>
                <a:spcPts val="100"/>
              </a:spcAft>
            </a:pPr>
            <a:r>
              <a:rPr sz="950" b="1" i="0">
                <a:solidFill>
                  <a:srgbClr val="CC0000"/>
                </a:solidFill>
                <a:latin typeface="Calibri"/>
              </a:rPr>
              <a:t>© 2019 Copyright notice — visible in the page footer AND embedded in source code. The squatter is running a site that still displays Emily's own copyright. They didn't even remove it.</a:t>
            </a:r>
          </a:p>
          <a:p>
            <a:pPr algn="l">
              <a:spcAft>
                <a:spcPts val="100"/>
              </a:spcAft>
            </a:pPr>
            <a:r>
              <a:rPr sz="950" b="0" i="0">
                <a:solidFill>
                  <a:srgbClr val="222222"/>
                </a:solidFill>
                <a:latin typeface="Calibri"/>
              </a:rPr>
              <a:t/>
            </a:r>
          </a:p>
          <a:p>
            <a:pPr algn="l">
              <a:spcAft>
                <a:spcPts val="100"/>
              </a:spcAft>
            </a:pPr>
            <a:r>
              <a:rPr sz="950" b="0" i="0">
                <a:solidFill>
                  <a:srgbClr val="222222"/>
                </a:solidFill>
                <a:latin typeface="Calibri"/>
              </a:rPr>
              <a:t>File Manager upload dates: ALL 2019 — every content file timestamps back to Emily's original hosting. The squatter created nothing.</a:t>
            </a:r>
          </a:p>
          <a:p>
            <a:pPr algn="l">
              <a:spcAft>
                <a:spcPts val="100"/>
              </a:spcAft>
            </a:pPr>
            <a:r>
              <a:rPr sz="950" b="0" i="0">
                <a:solidFill>
                  <a:srgbClr val="222222"/>
                </a:solidFill>
                <a:latin typeface="Calibri"/>
              </a:rPr>
              <a:t/>
            </a:r>
          </a:p>
          <a:p>
            <a:pPr algn="l">
              <a:spcAft>
                <a:spcPts val="100"/>
              </a:spcAft>
            </a:pPr>
            <a:r>
              <a:rPr sz="950" b="1" i="0">
                <a:solidFill>
                  <a:srgbClr val="CC0000"/>
                </a:solidFill>
                <a:latin typeface="Calibri"/>
              </a:rPr>
              <a:t>Custom Paw Print Favicon — designed by ZebraMultimedia / MaggieTheGeek, texted to Emily on May 31, 2019 (iMessage documented). Still present in the squatter's file directory today. Original IP belonging to ZebraMultimedia — no license was ever granted.</a:t>
            </a:r>
          </a:p>
          <a:p>
            <a:pPr algn="l">
              <a:spcAft>
                <a:spcPts val="100"/>
              </a:spcAft>
            </a:pPr>
            <a:r>
              <a:rPr sz="950" b="0" i="0">
                <a:solidFill>
                  <a:srgbClr val="222222"/>
                </a:solidFill>
                <a:latin typeface="Calibri"/>
              </a:rPr>
              <a:t/>
            </a:r>
          </a:p>
          <a:p>
            <a:pPr algn="l">
              <a:spcAft>
                <a:spcPts val="100"/>
              </a:spcAft>
            </a:pPr>
            <a:r>
              <a:rPr sz="950" b="0" i="0">
                <a:solidFill>
                  <a:srgbClr val="222222"/>
                </a:solidFill>
                <a:latin typeface="Calibri"/>
              </a:rPr>
              <a:t>Source code file paths: /wp-content/uploads/2019/ — the squatter's code still references Emily's original WordPress directory structure. This is not a coincidence. This is proof of wholesale content scraping.</a:t>
            </a:r>
          </a:p>
          <a:p>
            <a:pPr algn="l">
              <a:spcAft>
                <a:spcPts val="100"/>
              </a:spcAft>
            </a:pPr>
            <a:r>
              <a:rPr sz="950" b="0" i="0">
                <a:solidFill>
                  <a:srgbClr val="222222"/>
                </a:solidFill>
                <a:latin typeface="Calibri"/>
              </a:rPr>
              <a:t/>
            </a:r>
          </a:p>
          <a:p>
            <a:pPr algn="l">
              <a:spcAft>
                <a:spcPts val="100"/>
              </a:spcAft>
            </a:pPr>
            <a:r>
              <a:rPr sz="950" b="0" i="0">
                <a:solidFill>
                  <a:srgbClr val="4A7A1E"/>
                </a:solidFill>
                <a:latin typeface="Calibri"/>
              </a:rPr>
              <a:t>SSL Certificate — this was a live, professional, actively maintained website. Not a parked placeholder. Not an abandoned domain.</a:t>
            </a:r>
          </a:p>
        </p:txBody>
      </p:sp>
      <p:sp>
        <p:nvSpPr>
          <p:cNvPr id="7" name="Rectangle 6"/>
          <p:cNvSpPr/>
          <p:nvPr/>
        </p:nvSpPr>
        <p:spPr>
          <a:xfrm>
            <a:off x="4892040" y="868680"/>
            <a:ext cx="3657600" cy="347472"/>
          </a:xfrm>
          <a:prstGeom prst="rect">
            <a:avLst/>
          </a:prstGeom>
          <a:solidFill>
            <a:srgbClr val="FFF0E8"/>
          </a:solidFill>
          <a:ln>
            <a:solidFill>
              <a:srgbClr val="FFF0E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4983480" y="877824"/>
            <a:ext cx="3474720" cy="320040"/>
          </a:xfrm>
          <a:prstGeom prst="rect">
            <a:avLst/>
          </a:prstGeom>
          <a:noFill/>
        </p:spPr>
        <p:txBody>
          <a:bodyPr wrap="square">
            <a:spAutoFit/>
          </a:bodyPr>
          <a:lstStyle/>
          <a:p>
            <a:pPr algn="l"/>
            <a:r>
              <a:rPr sz="900" b="1" i="0">
                <a:solidFill>
                  <a:srgbClr val="CC0000"/>
                </a:solidFill>
                <a:latin typeface="Calibri"/>
              </a:rPr>
              <a:t>GODADDY'S OWN TOS — WHAT THEY CAN DO NOW</a:t>
            </a:r>
          </a:p>
        </p:txBody>
      </p:sp>
      <p:sp>
        <p:nvSpPr>
          <p:cNvPr id="9" name="TextBox 8"/>
          <p:cNvSpPr txBox="1"/>
          <p:nvPr/>
        </p:nvSpPr>
        <p:spPr>
          <a:xfrm>
            <a:off x="4937760" y="1252728"/>
            <a:ext cx="3566160" cy="3474720"/>
          </a:xfrm>
          <a:prstGeom prst="rect">
            <a:avLst/>
          </a:prstGeom>
          <a:noFill/>
        </p:spPr>
        <p:txBody>
          <a:bodyPr wrap="square">
            <a:spAutoFit/>
          </a:bodyPr>
          <a:lstStyle/>
          <a:p>
            <a:pPr algn="l">
              <a:spcAft>
                <a:spcPts val="100"/>
              </a:spcAft>
            </a:pPr>
            <a:r>
              <a:rPr sz="950" b="0" i="0">
                <a:solidFill>
                  <a:srgbClr val="222222"/>
                </a:solidFill>
                <a:latin typeface="Calibri"/>
              </a:rPr>
              <a:t>GoDaddy Universal TOS requires every user to have "all necessary rights to distribute User Content." The squatter cannot meet this standard.</a:t>
            </a:r>
          </a:p>
          <a:p>
            <a:pPr algn="l">
              <a:spcAft>
                <a:spcPts val="100"/>
              </a:spcAft>
            </a:pPr>
            <a:r>
              <a:rPr sz="950" b="0" i="0">
                <a:solidFill>
                  <a:srgbClr val="222222"/>
                </a:solidFill>
                <a:latin typeface="Calibri"/>
              </a:rPr>
              <a:t/>
            </a:r>
          </a:p>
          <a:p>
            <a:pPr algn="l">
              <a:spcAft>
                <a:spcPts val="100"/>
              </a:spcAft>
            </a:pPr>
            <a:r>
              <a:rPr sz="950" b="1" i="0">
                <a:solidFill>
                  <a:srgbClr val="CC0000"/>
                </a:solidFill>
                <a:latin typeface="Calibri"/>
              </a:rPr>
              <a:t>Prohibited (GoDaddy TOS): "trademark or copyright infringement, fraudulent or deceptive practices."</a:t>
            </a:r>
          </a:p>
          <a:p>
            <a:pPr algn="l">
              <a:spcAft>
                <a:spcPts val="100"/>
              </a:spcAft>
            </a:pPr>
            <a:r>
              <a:rPr sz="950" b="1" i="0">
                <a:solidFill>
                  <a:srgbClr val="CC0000"/>
                </a:solidFill>
                <a:latin typeface="Calibri"/>
              </a:rPr>
              <a:t>Consequence (GoDaddy TOS): "suspension of the Domain Name."</a:t>
            </a:r>
          </a:p>
          <a:p>
            <a:pPr algn="l">
              <a:spcAft>
                <a:spcPts val="100"/>
              </a:spcAft>
            </a:pPr>
            <a:r>
              <a:rPr sz="950" b="0" i="0">
                <a:solidFill>
                  <a:srgbClr val="222222"/>
                </a:solidFill>
                <a:latin typeface="Calibri"/>
              </a:rPr>
              <a:t/>
            </a:r>
          </a:p>
          <a:p>
            <a:pPr algn="l">
              <a:spcAft>
                <a:spcPts val="100"/>
              </a:spcAft>
            </a:pPr>
            <a:r>
              <a:rPr sz="950" b="0" i="0">
                <a:solidFill>
                  <a:srgbClr val="00606F"/>
                </a:solidFill>
                <a:latin typeface="Calibri"/>
              </a:rPr>
              <a:t>GoDaddy Trademark/Copyright Policy — GoDaddy has authority RIGHT NOW to:</a:t>
            </a:r>
          </a:p>
          <a:p>
            <a:pPr algn="l">
              <a:spcAft>
                <a:spcPts val="100"/>
              </a:spcAft>
            </a:pPr>
            <a:r>
              <a:rPr sz="950" b="1" i="0">
                <a:solidFill>
                  <a:srgbClr val="4A7A1E"/>
                </a:solidFill>
                <a:latin typeface="Calibri"/>
              </a:rPr>
              <a:t>  ✓  Lock down the domain name</a:t>
            </a:r>
          </a:p>
          <a:p>
            <a:pPr algn="l">
              <a:spcAft>
                <a:spcPts val="100"/>
              </a:spcAft>
            </a:pPr>
            <a:r>
              <a:rPr sz="950" b="1" i="0">
                <a:solidFill>
                  <a:srgbClr val="4A7A1E"/>
                </a:solidFill>
                <a:latin typeface="Calibri"/>
              </a:rPr>
              <a:t>  ✓  Redirect the DNS</a:t>
            </a:r>
          </a:p>
          <a:p>
            <a:pPr algn="l">
              <a:spcAft>
                <a:spcPts val="100"/>
              </a:spcAft>
            </a:pPr>
            <a:r>
              <a:rPr sz="950" b="1" i="0">
                <a:solidFill>
                  <a:srgbClr val="4A7A1E"/>
                </a:solidFill>
                <a:latin typeface="Calibri"/>
              </a:rPr>
              <a:t>  ✓  Suspend the infringer's account</a:t>
            </a:r>
          </a:p>
          <a:p>
            <a:pPr algn="l">
              <a:spcAft>
                <a:spcPts val="100"/>
              </a:spcAft>
            </a:pPr>
            <a:r>
              <a:rPr sz="950" b="1" i="0">
                <a:solidFill>
                  <a:srgbClr val="4A7A1E"/>
                </a:solidFill>
                <a:latin typeface="Calibri"/>
              </a:rPr>
              <a:t>  ✓  Permanently remove infringing material</a:t>
            </a:r>
          </a:p>
          <a:p>
            <a:pPr algn="l">
              <a:spcAft>
                <a:spcPts val="100"/>
              </a:spcAft>
            </a:pPr>
            <a:r>
              <a:rPr sz="950" b="0" i="0">
                <a:solidFill>
                  <a:srgbClr val="222222"/>
                </a:solidFill>
                <a:latin typeface="Calibri"/>
              </a:rPr>
              <a:t/>
            </a:r>
          </a:p>
          <a:p>
            <a:pPr algn="l">
              <a:spcAft>
                <a:spcPts val="100"/>
              </a:spcAft>
            </a:pPr>
            <a:r>
              <a:rPr sz="950" b="0" i="1">
                <a:solidFill>
                  <a:srgbClr val="00606F"/>
                </a:solidFill>
                <a:latin typeface="Calibri"/>
              </a:rPr>
              <a:t>Wild West Domains = GoDaddy. IANA ID 440. Wholly owned subsidiary. Same TOS. Same authority. Same responsibility.</a:t>
            </a:r>
          </a:p>
          <a:p>
            <a:pPr algn="l">
              <a:spcAft>
                <a:spcPts val="100"/>
              </a:spcAft>
            </a:pPr>
            <a:r>
              <a:rPr sz="950" b="0" i="0">
                <a:solidFill>
                  <a:srgbClr val="222222"/>
                </a:solidFill>
                <a:latin typeface="Calibri"/>
              </a:rPr>
              <a:t/>
            </a:r>
          </a:p>
          <a:p>
            <a:pPr algn="l">
              <a:spcAft>
                <a:spcPts val="100"/>
              </a:spcAft>
            </a:pPr>
            <a:r>
              <a:rPr sz="950" b="0" i="0">
                <a:solidFill>
                  <a:srgbClr val="222222"/>
                </a:solidFill>
                <a:latin typeface="Calibri"/>
              </a:rPr>
              <a:t>GoDaddy's own blog (May 2026) defines this as cybersquatting: "bad faith... no real connection to the domain."</a:t>
            </a:r>
          </a:p>
        </p:txBody>
      </p:sp>
      <p:pic>
        <p:nvPicPr>
          <p:cNvPr id="10" name="Picture 9" descr="favicon_imessage.png"/>
          <p:cNvPicPr>
            <a:picLocks noChangeAspect="1"/>
          </p:cNvPicPr>
          <p:nvPr/>
        </p:nvPicPr>
        <p:blipFill>
          <a:blip r:embed="rId2"/>
          <a:stretch>
            <a:fillRect/>
          </a:stretch>
        </p:blipFill>
        <p:spPr>
          <a:xfrm>
            <a:off x="4892040" y="4800600"/>
            <a:ext cx="1691640" cy="2148840"/>
          </a:xfrm>
          <a:prstGeom prst="rect">
            <a:avLst/>
          </a:prstGeom>
        </p:spPr>
      </p:pic>
      <p:sp>
        <p:nvSpPr>
          <p:cNvPr id="11" name="TextBox 10"/>
          <p:cNvSpPr txBox="1"/>
          <p:nvPr/>
        </p:nvSpPr>
        <p:spPr>
          <a:xfrm>
            <a:off x="4892040" y="6976872"/>
            <a:ext cx="1691640" cy="228600"/>
          </a:xfrm>
          <a:prstGeom prst="rect">
            <a:avLst/>
          </a:prstGeom>
          <a:noFill/>
        </p:spPr>
        <p:txBody>
          <a:bodyPr wrap="square">
            <a:spAutoFit/>
          </a:bodyPr>
          <a:lstStyle/>
          <a:p>
            <a:pPr algn="l"/>
            <a:r>
              <a:rPr sz="750" b="0" i="1">
                <a:solidFill>
                  <a:srgbClr val="666666"/>
                </a:solidFill>
                <a:latin typeface="Calibri"/>
              </a:rPr>
              <a:t>iMessage to Emily — May 31, 2019</a:t>
            </a:r>
          </a:p>
        </p:txBody>
      </p:sp>
      <p:sp>
        <p:nvSpPr>
          <p:cNvPr id="12" name="Rectangle 11"/>
          <p:cNvSpPr/>
          <p:nvPr/>
        </p:nvSpPr>
        <p:spPr>
          <a:xfrm>
            <a:off x="137160" y="6629400"/>
            <a:ext cx="4572000" cy="1024128"/>
          </a:xfrm>
          <a:prstGeom prst="rect">
            <a:avLst/>
          </a:prstGeom>
          <a:solidFill>
            <a:srgbClr val="1A1A1A"/>
          </a:solidFill>
          <a:ln>
            <a:solidFill>
              <a:srgbClr val="1A1A1A"/>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228600" y="6675120"/>
            <a:ext cx="4389120" cy="914400"/>
          </a:xfrm>
          <a:prstGeom prst="rect">
            <a:avLst/>
          </a:prstGeom>
          <a:noFill/>
        </p:spPr>
        <p:txBody>
          <a:bodyPr wrap="square">
            <a:spAutoFit/>
          </a:bodyPr>
          <a:lstStyle/>
          <a:p>
            <a:pPr algn="l"/>
            <a:r>
              <a:rPr sz="950" b="0" i="1">
                <a:solidFill>
                  <a:srgbClr val="FFFFFF"/>
                </a:solidFill>
                <a:latin typeface="Calibri"/>
              </a:rPr>
              <a:t>"For a site with years of original content, SSL certification, a custom favicon, and significant GoDaddy storage — did Emily not deserve one human phone call before her site went to auction?"</a:t>
            </a:r>
          </a:p>
        </p:txBody>
      </p:sp>
      <p:sp>
        <p:nvSpPr>
          <p:cNvPr id="14" name="Rectangle 13"/>
          <p:cNvSpPr/>
          <p:nvPr/>
        </p:nvSpPr>
        <p:spPr>
          <a:xfrm>
            <a:off x="6675120" y="6629400"/>
            <a:ext cx="1874519" cy="1024128"/>
          </a:xfrm>
          <a:prstGeom prst="rect">
            <a:avLst/>
          </a:prstGeom>
          <a:solidFill>
            <a:srgbClr val="00606F"/>
          </a:solidFill>
          <a:ln>
            <a:solidFill>
              <a:srgbClr val="00606F"/>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720840" y="6675120"/>
            <a:ext cx="1783080" cy="960120"/>
          </a:xfrm>
          <a:prstGeom prst="rect">
            <a:avLst/>
          </a:prstGeom>
          <a:noFill/>
        </p:spPr>
        <p:txBody>
          <a:bodyPr wrap="square">
            <a:spAutoFit/>
          </a:bodyPr>
          <a:lstStyle/>
          <a:p>
            <a:pPr algn="ctr"/>
            <a:r>
              <a:rPr sz="900" b="1" i="0">
                <a:solidFill>
                  <a:srgbClr val="FFFFFF"/>
                </a:solidFill>
                <a:latin typeface="Calibri"/>
              </a:rPr>
              <a:t>THE ASK:
Enforce your own Terms of Service. The tools are already in your hands.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Purpose of This Archive</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4754880"/>
          </a:xfrm>
          <a:prstGeom prst="rect">
            <a:avLst/>
          </a:prstGeom>
          <a:noFill/>
          <a:ln/>
        </p:spPr>
        <p:txBody>
          <a:bodyPr wrap="square" rtlCol="0" anchor="ctr"/>
          <a:lstStyle/>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Consolidated private review archive</a:t>
            </a:r>
            <a:endParaRPr lang="en-US" sz="1400" dirty="0"/>
          </a:p>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Visual continuity evidence</a:t>
            </a:r>
            <a:endParaRPr lang="en-US" sz="1400" dirty="0"/>
          </a:p>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Original WordPress hosting continuity</a:t>
            </a:r>
            <a:endParaRPr lang="en-US" sz="1400" dirty="0"/>
          </a:p>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Source-code continuity observations</a:t>
            </a:r>
            <a:endParaRPr lang="en-US" sz="1400" dirty="0"/>
          </a:p>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Wayback Machine continuity</a:t>
            </a:r>
            <a:endParaRPr lang="en-US" sz="1400" dirty="0"/>
          </a:p>
          <a:p>
            <a:pPr marL="342900" indent="-342900">
              <a:lnSpc>
                <a:spcPct val="165000"/>
              </a:lnSpc>
              <a:buSzPct val="100000"/>
              <a:buChar char="•"/>
            </a:pPr>
            <a:r>
              <a:rPr lang="en-US" sz="1400" dirty="0">
                <a:solidFill>
                  <a:srgbClr val="1A1A1A"/>
                </a:solidFill>
                <a:latin typeface="Arial" pitchFamily="34" charset="0"/>
                <a:ea typeface="Arial" pitchFamily="34" charset="-122"/>
                <a:cs typeface="Arial" pitchFamily="34" charset="-120"/>
              </a:rPr>
              <a:t>Rescue platform history and context</a:t>
            </a: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extLst>
      <p:ext uri="{BB962C8B-B14F-4D97-AF65-F5344CB8AC3E}">
        <p14:creationId xmlns:p14="http://schemas.microsoft.com/office/powerpoint/2010/main" val="1895843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Important Context</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914400"/>
            <a:ext cx="7863840" cy="4754880"/>
          </a:xfrm>
          <a:prstGeom prst="rect">
            <a:avLst/>
          </a:prstGeom>
          <a:noFill/>
          <a:ln/>
        </p:spPr>
        <p:txBody>
          <a:bodyPr wrap="square" rtlCol="0" anchor="ctr"/>
          <a:lstStyle/>
          <a:p>
            <a:pPr marL="342900" indent="-342900">
              <a:lnSpc>
                <a:spcPct val="190000"/>
              </a:lnSpc>
              <a:buSzPct val="100000"/>
              <a:buChar char="•"/>
            </a:pPr>
            <a:r>
              <a:rPr lang="en-US" sz="1400" dirty="0">
                <a:solidFill>
                  <a:srgbClr val="1A1A1A"/>
                </a:solidFill>
                <a:latin typeface="Arial" pitchFamily="34" charset="0"/>
                <a:ea typeface="Arial" pitchFamily="34" charset="-122"/>
                <a:cs typeface="Arial" pitchFamily="34" charset="-120"/>
              </a:rPr>
              <a:t xml:space="preserve">The first and biggest mistake </a:t>
            </a:r>
            <a:r>
              <a:rPr lang="en-US" sz="1400" dirty="0" smtClean="0">
                <a:solidFill>
                  <a:srgbClr val="1A1A1A"/>
                </a:solidFill>
                <a:latin typeface="Arial" pitchFamily="34" charset="0"/>
                <a:ea typeface="Arial" pitchFamily="34" charset="-122"/>
                <a:cs typeface="Arial" pitchFamily="34" charset="-120"/>
              </a:rPr>
              <a:t xml:space="preserve">was all mine and was </a:t>
            </a:r>
            <a:r>
              <a:rPr lang="en-US" sz="1400" dirty="0">
                <a:solidFill>
                  <a:srgbClr val="1A1A1A"/>
                </a:solidFill>
                <a:latin typeface="Arial" pitchFamily="34" charset="0"/>
                <a:ea typeface="Arial" pitchFamily="34" charset="-122"/>
                <a:cs typeface="Arial" pitchFamily="34" charset="-120"/>
              </a:rPr>
              <a:t xml:space="preserve">the missed renewal </a:t>
            </a:r>
            <a:r>
              <a:rPr lang="en-US" sz="1400" dirty="0" smtClean="0">
                <a:solidFill>
                  <a:srgbClr val="1A1A1A"/>
                </a:solidFill>
                <a:latin typeface="Arial" pitchFamily="34" charset="0"/>
                <a:ea typeface="Arial" pitchFamily="34" charset="-122"/>
                <a:cs typeface="Arial" pitchFamily="34" charset="-120"/>
              </a:rPr>
              <a:t xml:space="preserve">of PetRescuesByEmilly.com during a </a:t>
            </a:r>
            <a:r>
              <a:rPr lang="en-US" sz="1400" dirty="0">
                <a:solidFill>
                  <a:srgbClr val="1A1A1A"/>
                </a:solidFill>
                <a:latin typeface="Arial" pitchFamily="34" charset="0"/>
                <a:ea typeface="Arial" pitchFamily="34" charset="-122"/>
                <a:cs typeface="Arial" pitchFamily="34" charset="-120"/>
              </a:rPr>
              <a:t xml:space="preserve">documented health </a:t>
            </a:r>
            <a:r>
              <a:rPr lang="en-US" sz="1400" dirty="0" smtClean="0">
                <a:solidFill>
                  <a:srgbClr val="1A1A1A"/>
                </a:solidFill>
                <a:latin typeface="Arial" pitchFamily="34" charset="0"/>
                <a:ea typeface="Arial" pitchFamily="34" charset="-122"/>
                <a:cs typeface="Arial" pitchFamily="34" charset="-120"/>
              </a:rPr>
              <a:t xml:space="preserve">crisis including extensive visual impairment including severe vision changes, reoccurrence of double ptosis, undiagnosed cataracts and undiagnosed retina membrane scar tissue.  </a:t>
            </a:r>
          </a:p>
          <a:p>
            <a:pPr marL="342900" indent="-342900">
              <a:lnSpc>
                <a:spcPct val="190000"/>
              </a:lnSpc>
              <a:buSzPct val="100000"/>
              <a:buChar char="•"/>
            </a:pPr>
            <a:r>
              <a:rPr lang="en-US" sz="1400" dirty="0" smtClean="0">
                <a:solidFill>
                  <a:srgbClr val="1A1A1A"/>
                </a:solidFill>
                <a:latin typeface="Arial" pitchFamily="34" charset="0"/>
                <a:ea typeface="Arial" pitchFamily="34" charset="-122"/>
                <a:cs typeface="Arial" pitchFamily="34" charset="-120"/>
              </a:rPr>
              <a:t xml:space="preserve">As I was preparing for upcoming surgeries, I did a bulk domain renewal of numerous domains and initially, PetRescuesByEmily.com was in the renewal cart. </a:t>
            </a:r>
          </a:p>
          <a:p>
            <a:pPr marL="342900" indent="-342900">
              <a:lnSpc>
                <a:spcPct val="190000"/>
              </a:lnSpc>
              <a:buSzPct val="100000"/>
              <a:buChar char="•"/>
            </a:pPr>
            <a:r>
              <a:rPr lang="en-US" sz="1400" dirty="0" smtClean="0">
                <a:solidFill>
                  <a:srgbClr val="1A1A1A"/>
                </a:solidFill>
                <a:latin typeface="Arial" pitchFamily="34" charset="0"/>
                <a:cs typeface="Arial" pitchFamily="34" charset="-120"/>
              </a:rPr>
              <a:t>The second mistake was when on or about the same time, the updated eMail address for my Registrant Account to a more monitored eMail instead of one laden with spam did not  properly update during the same health crisis</a:t>
            </a:r>
            <a:endParaRPr lang="en-US" sz="1400" dirty="0"/>
          </a:p>
          <a:p>
            <a:pPr marL="342900" indent="-342900">
              <a:lnSpc>
                <a:spcPct val="190000"/>
              </a:lnSpc>
              <a:buSzPct val="100000"/>
              <a:buChar char="•"/>
            </a:pPr>
            <a:r>
              <a:rPr lang="en-US" sz="1400" dirty="0">
                <a:solidFill>
                  <a:srgbClr val="1A1A1A"/>
                </a:solidFill>
                <a:latin typeface="Arial" pitchFamily="34" charset="0"/>
                <a:ea typeface="Arial" pitchFamily="34" charset="-122"/>
                <a:cs typeface="Arial" pitchFamily="34" charset="-120"/>
              </a:rPr>
              <a:t>This was not an abandoned placeholder domain</a:t>
            </a:r>
            <a:endParaRPr lang="en-US" sz="1400" dirty="0"/>
          </a:p>
          <a:p>
            <a:pPr marL="342900" indent="-342900">
              <a:lnSpc>
                <a:spcPct val="190000"/>
              </a:lnSpc>
              <a:buSzPct val="100000"/>
              <a:buChar char="•"/>
            </a:pPr>
            <a:r>
              <a:rPr lang="en-US" sz="1400" dirty="0">
                <a:solidFill>
                  <a:srgbClr val="1A1A1A"/>
                </a:solidFill>
                <a:latin typeface="Arial" pitchFamily="34" charset="0"/>
                <a:ea typeface="Arial" pitchFamily="34" charset="-122"/>
                <a:cs typeface="Arial" pitchFamily="34" charset="-120"/>
              </a:rPr>
              <a:t>The website represented years of active rescue advocacy and original content</a:t>
            </a:r>
            <a:endParaRPr lang="en-US" sz="1400" dirty="0"/>
          </a:p>
          <a:p>
            <a:pPr marL="342900" indent="-342900">
              <a:lnSpc>
                <a:spcPct val="190000"/>
              </a:lnSpc>
              <a:buSzPct val="100000"/>
              <a:buChar char="•"/>
            </a:pPr>
            <a:r>
              <a:rPr lang="en-US" sz="1400" dirty="0">
                <a:solidFill>
                  <a:srgbClr val="1A1A1A"/>
                </a:solidFill>
                <a:latin typeface="Arial" pitchFamily="34" charset="0"/>
                <a:ea typeface="Arial" pitchFamily="34" charset="-122"/>
                <a:cs typeface="Arial" pitchFamily="34" charset="-120"/>
              </a:rPr>
              <a:t>The current disputed site continues displaying substantial continuity with the original platform</a:t>
            </a:r>
            <a:endParaRPr lang="en-US" sz="1400" dirty="0"/>
          </a:p>
        </p:txBody>
      </p:sp>
      <p:sp>
        <p:nvSpPr>
          <p:cNvPr id="5" name="Shape 3"/>
          <p:cNvSpPr/>
          <p:nvPr/>
        </p:nvSpPr>
        <p:spPr>
          <a:xfrm>
            <a:off x="0" y="6629400"/>
            <a:ext cx="9144000" cy="228600"/>
          </a:xfrm>
          <a:prstGeom prst="rect">
            <a:avLst/>
          </a:prstGeom>
          <a:solidFill>
            <a:srgbClr val="028090"/>
          </a:solidFill>
          <a:ln w="12700">
            <a:solidFill>
              <a:srgbClr val="028090"/>
            </a:solidFill>
            <a:prstDash val="solid"/>
          </a:ln>
        </p:spPr>
      </p:sp>
      <p:sp>
        <p:nvSpPr>
          <p:cNvPr id="6" name="Text 4"/>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411480" y="201168"/>
            <a:ext cx="8321040" cy="502920"/>
          </a:xfrm>
          <a:prstGeom prst="rect">
            <a:avLst/>
          </a:prstGeom>
          <a:noFill/>
          <a:ln/>
        </p:spPr>
        <p:txBody>
          <a:bodyPr wrap="square" lIns="0" tIns="0" rIns="0" bIns="0" rtlCol="0" anchor="ctr"/>
          <a:lstStyle/>
          <a:p>
            <a:pPr marL="0" indent="0" algn="ctr">
              <a:buNone/>
            </a:pPr>
            <a:r>
              <a:rPr lang="en-US" sz="2000" b="1" dirty="0">
                <a:solidFill>
                  <a:srgbClr val="028090"/>
                </a:solidFill>
                <a:latin typeface="Arial" pitchFamily="34" charset="0"/>
                <a:ea typeface="Arial" pitchFamily="34" charset="-122"/>
                <a:cs typeface="Arial" pitchFamily="34" charset="-120"/>
              </a:rPr>
              <a:t>Visual Evidence Overview</a:t>
            </a:r>
            <a:endParaRPr lang="en-US" sz="2000" dirty="0"/>
          </a:p>
        </p:txBody>
      </p:sp>
      <p:sp>
        <p:nvSpPr>
          <p:cNvPr id="3" name="Shape 1"/>
          <p:cNvSpPr/>
          <p:nvPr/>
        </p:nvSpPr>
        <p:spPr>
          <a:xfrm>
            <a:off x="411480" y="749808"/>
            <a:ext cx="8321040" cy="0"/>
          </a:xfrm>
          <a:prstGeom prst="line">
            <a:avLst/>
          </a:prstGeom>
          <a:noFill/>
          <a:ln w="12700">
            <a:solidFill>
              <a:srgbClr val="C0E8EC"/>
            </a:solidFill>
            <a:prstDash val="solid"/>
          </a:ln>
        </p:spPr>
      </p:sp>
      <p:sp>
        <p:nvSpPr>
          <p:cNvPr id="4" name="Text 2"/>
          <p:cNvSpPr/>
          <p:nvPr/>
        </p:nvSpPr>
        <p:spPr>
          <a:xfrm>
            <a:off x="640080" y="868680"/>
            <a:ext cx="7863840" cy="347472"/>
          </a:xfrm>
          <a:prstGeom prst="rect">
            <a:avLst/>
          </a:prstGeom>
          <a:noFill/>
          <a:ln/>
        </p:spPr>
        <p:txBody>
          <a:bodyPr wrap="square" rtlCol="0" anchor="ctr"/>
          <a:lstStyle/>
          <a:p>
            <a:pPr marL="0" indent="0">
              <a:buNone/>
            </a:pPr>
            <a:r>
              <a:rPr lang="en-US" sz="1300" i="1" dirty="0">
                <a:solidFill>
                  <a:srgbClr val="444444"/>
                </a:solidFill>
                <a:latin typeface="Arial" pitchFamily="34" charset="0"/>
                <a:ea typeface="Arial" pitchFamily="34" charset="-122"/>
                <a:cs typeface="Arial" pitchFamily="34" charset="-120"/>
              </a:rPr>
              <a:t>This section visually demonstrates continuity between:</a:t>
            </a:r>
            <a:endParaRPr lang="en-US" sz="1300" dirty="0"/>
          </a:p>
        </p:txBody>
      </p:sp>
      <p:sp>
        <p:nvSpPr>
          <p:cNvPr id="5" name="Text 3"/>
          <p:cNvSpPr/>
          <p:nvPr/>
        </p:nvSpPr>
        <p:spPr>
          <a:xfrm>
            <a:off x="640080" y="1298448"/>
            <a:ext cx="7863840" cy="4297680"/>
          </a:xfrm>
          <a:prstGeom prst="rect">
            <a:avLst/>
          </a:prstGeom>
          <a:noFill/>
          <a:ln/>
        </p:spPr>
        <p:txBody>
          <a:bodyPr wrap="square" rtlCol="0" anchor="ctr"/>
          <a:lstStyle/>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Original 2019 hosting environment</a:t>
            </a:r>
            <a:endParaRPr lang="en-US" sz="1400" dirty="0"/>
          </a:p>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Original uploads and filenames</a:t>
            </a:r>
            <a:endParaRPr lang="en-US" sz="1400" dirty="0"/>
          </a:p>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Original mascot images</a:t>
            </a:r>
            <a:endParaRPr lang="en-US" sz="1400" dirty="0"/>
          </a:p>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Original theme structure</a:t>
            </a:r>
            <a:endParaRPr lang="en-US" sz="1400" dirty="0"/>
          </a:p>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Current disputed source-code references</a:t>
            </a:r>
            <a:endParaRPr lang="en-US" sz="1400" dirty="0"/>
          </a:p>
          <a:p>
            <a:pPr marL="342900" indent="-342900">
              <a:lnSpc>
                <a:spcPct val="155000"/>
              </a:lnSpc>
              <a:buSzPct val="100000"/>
              <a:buChar char="•"/>
            </a:pPr>
            <a:r>
              <a:rPr lang="en-US" sz="1400" dirty="0">
                <a:solidFill>
                  <a:srgbClr val="1A1A1A"/>
                </a:solidFill>
                <a:latin typeface="Arial" pitchFamily="34" charset="0"/>
                <a:ea typeface="Arial" pitchFamily="34" charset="-122"/>
                <a:cs typeface="Arial" pitchFamily="34" charset="-120"/>
              </a:rPr>
              <a:t xml:space="preserve">Archived Wayback Machine </a:t>
            </a:r>
            <a:r>
              <a:rPr lang="en-US" sz="1400" dirty="0" smtClean="0">
                <a:solidFill>
                  <a:srgbClr val="1A1A1A"/>
                </a:solidFill>
                <a:latin typeface="Arial" pitchFamily="34" charset="0"/>
                <a:ea typeface="Arial" pitchFamily="34" charset="-122"/>
                <a:cs typeface="Arial" pitchFamily="34" charset="-120"/>
              </a:rPr>
              <a:t>captures</a:t>
            </a:r>
          </a:p>
          <a:p>
            <a:pPr marL="342900" indent="-342900">
              <a:lnSpc>
                <a:spcPct val="155000"/>
              </a:lnSpc>
              <a:buSzPct val="100000"/>
              <a:buChar char="•"/>
            </a:pPr>
            <a:r>
              <a:rPr lang="en-US" sz="1400" dirty="0" smtClean="0">
                <a:solidFill>
                  <a:srgbClr val="1A1A1A"/>
                </a:solidFill>
                <a:latin typeface="Arial" pitchFamily="34" charset="0"/>
                <a:ea typeface="Arial" pitchFamily="34" charset="-122"/>
                <a:cs typeface="Arial" pitchFamily="34" charset="-120"/>
              </a:rPr>
              <a:t xml:space="preserve">Violation of Intellectual Property </a:t>
            </a:r>
            <a:r>
              <a:rPr lang="en-US" sz="1400" dirty="0" smtClean="0">
                <a:solidFill>
                  <a:srgbClr val="1A1A1A"/>
                </a:solidFill>
                <a:latin typeface="Arial" pitchFamily="34" charset="0"/>
                <a:ea typeface="Arial" pitchFamily="34" charset="-122"/>
                <a:cs typeface="Arial" pitchFamily="34" charset="-120"/>
              </a:rPr>
              <a:t>Rights</a:t>
            </a:r>
            <a:endParaRPr lang="en-US" sz="1400" dirty="0" smtClean="0">
              <a:solidFill>
                <a:srgbClr val="1A1A1A"/>
              </a:solidFill>
              <a:latin typeface="Arial" pitchFamily="34" charset="0"/>
              <a:ea typeface="Arial" pitchFamily="34" charset="-122"/>
              <a:cs typeface="Arial" pitchFamily="34" charset="-120"/>
            </a:endParaRPr>
          </a:p>
          <a:p>
            <a:pPr marL="342900" indent="-342900">
              <a:lnSpc>
                <a:spcPct val="155000"/>
              </a:lnSpc>
              <a:buSzPct val="100000"/>
              <a:buChar char="•"/>
            </a:pPr>
            <a:r>
              <a:rPr lang="en-US" sz="1400" dirty="0" smtClean="0">
                <a:solidFill>
                  <a:srgbClr val="1A1A1A"/>
                </a:solidFill>
                <a:latin typeface="Arial" pitchFamily="34" charset="0"/>
                <a:cs typeface="Arial" pitchFamily="34" charset="-120"/>
              </a:rPr>
              <a:t>Common Law Trademark and Name Brand Infringement</a:t>
            </a:r>
          </a:p>
          <a:p>
            <a:pPr marL="342900" indent="-342900">
              <a:lnSpc>
                <a:spcPct val="155000"/>
              </a:lnSpc>
              <a:buSzPct val="100000"/>
              <a:buChar char="•"/>
            </a:pPr>
            <a:endParaRPr lang="en-US" sz="1400" dirty="0"/>
          </a:p>
        </p:txBody>
      </p:sp>
      <p:sp>
        <p:nvSpPr>
          <p:cNvPr id="6" name="Shape 4"/>
          <p:cNvSpPr/>
          <p:nvPr/>
        </p:nvSpPr>
        <p:spPr>
          <a:xfrm>
            <a:off x="0" y="6629400"/>
            <a:ext cx="9144000" cy="228600"/>
          </a:xfrm>
          <a:prstGeom prst="rect">
            <a:avLst/>
          </a:prstGeom>
          <a:solidFill>
            <a:srgbClr val="028090"/>
          </a:solidFill>
          <a:ln w="12700">
            <a:solidFill>
              <a:srgbClr val="028090"/>
            </a:solidFill>
            <a:prstDash val="solid"/>
          </a:ln>
        </p:spPr>
      </p:sp>
      <p:sp>
        <p:nvSpPr>
          <p:cNvPr id="7" name="Text 5"/>
          <p:cNvSpPr/>
          <p:nvPr/>
        </p:nvSpPr>
        <p:spPr>
          <a:xfrm>
            <a:off x="274320" y="6629400"/>
            <a:ext cx="8595360" cy="228600"/>
          </a:xfrm>
          <a:prstGeom prst="rect">
            <a:avLst/>
          </a:prstGeom>
          <a:noFill/>
          <a:ln/>
        </p:spPr>
        <p:txBody>
          <a:bodyPr wrap="square" lIns="0" tIns="0" rIns="0" bIns="0" rtlCol="0" anchor="ctr"/>
          <a:lstStyle/>
          <a:p>
            <a:pPr marL="0" indent="0" algn="ctr">
              <a:buNone/>
            </a:pPr>
            <a:r>
              <a:rPr lang="en-US" sz="800" dirty="0">
                <a:solidFill>
                  <a:srgbClr val="FFFFFF"/>
                </a:solidFill>
                <a:latin typeface="Arial" pitchFamily="34" charset="0"/>
                <a:ea typeface="Arial" pitchFamily="34" charset="-122"/>
                <a:cs typeface="Arial" pitchFamily="34" charset="-120"/>
              </a:rPr>
              <a:t>Recovering Domain:  PetRescuesByEmily.com     By Margaret Scott Lynch / ZebraMultimedia / MaggieTheGeek@gMail.com / Submitted 20260511 / Slide #</a:t>
            </a:r>
            <a:endParaRPr lang="en-US" sz="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2025</Words>
  <Application>Microsoft Office PowerPoint</Application>
  <PresentationFormat>On-screen Show (4:3)</PresentationFormat>
  <Paragraphs>253</Paragraphs>
  <Slides>56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Ember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Snippet  of  Photos and Screenshots regarding conversations and proof.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MaggieTheGeek</cp:lastModifiedBy>
  <cp:revision>21</cp:revision>
  <dcterms:created xsi:type="dcterms:W3CDTF">2026-05-08T17:21:34Z</dcterms:created>
  <dcterms:modified xsi:type="dcterms:W3CDTF">2026-05-08T23:04:29Z</dcterms:modified>
</cp:coreProperties>
</file>